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  <p:sldMasterId id="2147483673" r:id="rId3"/>
  </p:sldMasterIdLst>
  <p:notesMasterIdLst>
    <p:notesMasterId r:id="rId39"/>
  </p:notesMasterIdLst>
  <p:handoutMasterIdLst>
    <p:handoutMasterId r:id="rId40"/>
  </p:handoutMasterIdLst>
  <p:sldIdLst>
    <p:sldId id="274" r:id="rId4"/>
    <p:sldId id="446" r:id="rId5"/>
    <p:sldId id="276" r:id="rId6"/>
    <p:sldId id="451" r:id="rId7"/>
    <p:sldId id="419" r:id="rId8"/>
    <p:sldId id="420" r:id="rId9"/>
    <p:sldId id="455" r:id="rId10"/>
    <p:sldId id="415" r:id="rId11"/>
    <p:sldId id="462" r:id="rId12"/>
    <p:sldId id="395" r:id="rId13"/>
    <p:sldId id="417" r:id="rId14"/>
    <p:sldId id="452" r:id="rId15"/>
    <p:sldId id="456" r:id="rId16"/>
    <p:sldId id="457" r:id="rId17"/>
    <p:sldId id="426" r:id="rId18"/>
    <p:sldId id="428" r:id="rId19"/>
    <p:sldId id="425" r:id="rId20"/>
    <p:sldId id="440" r:id="rId21"/>
    <p:sldId id="439" r:id="rId22"/>
    <p:sldId id="421" r:id="rId23"/>
    <p:sldId id="454" r:id="rId24"/>
    <p:sldId id="423" r:id="rId25"/>
    <p:sldId id="461" r:id="rId26"/>
    <p:sldId id="447" r:id="rId27"/>
    <p:sldId id="459" r:id="rId28"/>
    <p:sldId id="441" r:id="rId29"/>
    <p:sldId id="431" r:id="rId30"/>
    <p:sldId id="449" r:id="rId31"/>
    <p:sldId id="460" r:id="rId32"/>
    <p:sldId id="429" r:id="rId33"/>
    <p:sldId id="450" r:id="rId34"/>
    <p:sldId id="349" r:id="rId35"/>
    <p:sldId id="458" r:id="rId36"/>
    <p:sldId id="413" r:id="rId37"/>
    <p:sldId id="414" r:id="rId38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71AA141-4650-4A37-95FC-F8077557ADC6}">
          <p14:sldIdLst>
            <p14:sldId id="274"/>
            <p14:sldId id="446"/>
            <p14:sldId id="276"/>
          </p14:sldIdLst>
        </p14:section>
        <p14:section name="Променливи и типове данни" id="{5AECA080-1CC6-435F-8E7E-FF13724C1945}">
          <p14:sldIdLst>
            <p14:sldId id="451"/>
            <p14:sldId id="419"/>
            <p14:sldId id="420"/>
          </p14:sldIdLst>
        </p14:section>
        <p14:section name="Четене на потребителски вход" id="{B71512FD-6C8D-4F0E-A3A1-A4356E95118E}">
          <p14:sldIdLst>
            <p14:sldId id="455"/>
            <p14:sldId id="415"/>
            <p14:sldId id="462"/>
            <p14:sldId id="395"/>
            <p14:sldId id="417"/>
          </p14:sldIdLst>
        </p14:section>
        <p14:section name="Прости операции" id="{B64CAFB2-9F31-4569-B9A4-9BE158680A48}">
          <p14:sldIdLst>
            <p14:sldId id="452"/>
            <p14:sldId id="456"/>
            <p14:sldId id="457"/>
            <p14:sldId id="426"/>
            <p14:sldId id="428"/>
            <p14:sldId id="425"/>
            <p14:sldId id="440"/>
            <p14:sldId id="439"/>
            <p14:sldId id="421"/>
            <p14:sldId id="454"/>
            <p14:sldId id="423"/>
            <p14:sldId id="461"/>
            <p14:sldId id="447"/>
            <p14:sldId id="459"/>
            <p14:sldId id="441"/>
            <p14:sldId id="431"/>
            <p14:sldId id="449"/>
            <p14:sldId id="460"/>
            <p14:sldId id="429"/>
            <p14:sldId id="450"/>
          </p14:sldIdLst>
        </p14:section>
        <p14:section name="Обобщение" id="{E8E89E94-E30E-41AC-AE57-78FE94567DF2}">
          <p14:sldIdLst>
            <p14:sldId id="349"/>
            <p14:sldId id="458"/>
            <p14:sldId id="413"/>
            <p14:sldId id="41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7CC"/>
    <a:srgbClr val="FFF0D9"/>
    <a:srgbClr val="FFA72A"/>
    <a:srgbClr val="F0F5FA"/>
    <a:srgbClr val="1A8AFA"/>
    <a:srgbClr val="FDFFFF"/>
    <a:srgbClr val="603A14"/>
    <a:srgbClr val="E85C0E"/>
    <a:srgbClr val="BAB398"/>
    <a:srgbClr val="ADA485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74" autoAdjust="0"/>
    <p:restoredTop sz="94533" autoAdjust="0"/>
  </p:normalViewPr>
  <p:slideViewPr>
    <p:cSldViewPr>
      <p:cViewPr varScale="1">
        <p:scale>
          <a:sx n="73" d="100"/>
          <a:sy n="73" d="100"/>
        </p:scale>
        <p:origin x="414" y="96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notesMaster" Target="notesMasters/notesMaster1.xml"/><Relationship Id="rId3" Type="http://schemas.openxmlformats.org/officeDocument/2006/relationships/slideMaster" Target="slideMasters/slideMaster2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handoutMaster" Target="handoutMasters/handoutMaster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9/15/2017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9/15/2017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1515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71603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7497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40995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82527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37723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00709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49617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33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34851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09402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9/15/2017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3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3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603A14"/>
                </a:solidFill>
              </a:rPr>
              <a:t>?</a:t>
            </a:r>
            <a:endParaRPr lang="en-US" sz="2400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bg-BG" sz="6600" b="1" kern="1200" noProof="0" dirty="0" smtClean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Въпроси</a:t>
            </a:r>
            <a:r>
              <a:rPr lang="en-US" sz="6600" b="1" kern="1200" noProof="0" dirty="0" smtClean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?</a:t>
            </a:r>
            <a:endParaRPr lang="en-US" sz="66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88799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4023936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9/15/2017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439598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8789263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250923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jpe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9/15/2017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72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9/15/2017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1623277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://softuni.bg/" TargetMode="External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softuni.org/" TargetMode="External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151#0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529#1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529#2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529#4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li.do/" TargetMode="Externa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529#3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529#5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529#6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hyperlink" Target="http://www.indeavr.com/" TargetMode="External"/><Relationship Id="rId13" Type="http://schemas.openxmlformats.org/officeDocument/2006/relationships/image" Target="../media/image35.png"/><Relationship Id="rId18" Type="http://schemas.openxmlformats.org/officeDocument/2006/relationships/hyperlink" Target="https://netpeak.net/" TargetMode="External"/><Relationship Id="rId3" Type="http://schemas.openxmlformats.org/officeDocument/2006/relationships/hyperlink" Target="https://softuni.bg/courses/programming-basics/" TargetMode="External"/><Relationship Id="rId7" Type="http://schemas.openxmlformats.org/officeDocument/2006/relationships/image" Target="../media/image32.png"/><Relationship Id="rId12" Type="http://schemas.openxmlformats.org/officeDocument/2006/relationships/hyperlink" Target="http://www.superhosting.bg/" TargetMode="External"/><Relationship Id="rId17" Type="http://schemas.openxmlformats.org/officeDocument/2006/relationships/image" Target="../media/image37.png"/><Relationship Id="rId2" Type="http://schemas.openxmlformats.org/officeDocument/2006/relationships/notesSlide" Target="../notesSlides/notesSlide8.xml"/><Relationship Id="rId16" Type="http://schemas.openxmlformats.org/officeDocument/2006/relationships/hyperlink" Target="http://www.softwaregroup-bg.com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smartit.bg/" TargetMode="External"/><Relationship Id="rId11" Type="http://schemas.openxmlformats.org/officeDocument/2006/relationships/image" Target="../media/image34.png"/><Relationship Id="rId5" Type="http://schemas.openxmlformats.org/officeDocument/2006/relationships/image" Target="../media/image31.png"/><Relationship Id="rId15" Type="http://schemas.openxmlformats.org/officeDocument/2006/relationships/image" Target="../media/image36.png"/><Relationship Id="rId10" Type="http://schemas.openxmlformats.org/officeDocument/2006/relationships/hyperlink" Target="http://www.infragistics.com/" TargetMode="External"/><Relationship Id="rId19" Type="http://schemas.openxmlformats.org/officeDocument/2006/relationships/image" Target="../media/image38.png"/><Relationship Id="rId4" Type="http://schemas.openxmlformats.org/officeDocument/2006/relationships/hyperlink" Target="http://xs-software.com/" TargetMode="External"/><Relationship Id="rId9" Type="http://schemas.openxmlformats.org/officeDocument/2006/relationships/image" Target="../media/image33.png"/><Relationship Id="rId14" Type="http://schemas.openxmlformats.org/officeDocument/2006/relationships/hyperlink" Target="http://www.telenor.bg/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hyperlink" Target="http://creativecommons.org/licenses/by-sa/4.0/" TargetMode="External"/><Relationship Id="rId4" Type="http://schemas.openxmlformats.org/officeDocument/2006/relationships/hyperlink" Target="http://www.introprogramming.info/intro-csharp-book/" TargetMode="Externa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hyperlink" Target="http://www.facebook.com/SoftwareUniversity" TargetMode="External"/><Relationship Id="rId13" Type="http://schemas.openxmlformats.org/officeDocument/2006/relationships/image" Target="../media/image42.png"/><Relationship Id="rId3" Type="http://schemas.openxmlformats.org/officeDocument/2006/relationships/hyperlink" Target="http://softuni.org/" TargetMode="External"/><Relationship Id="rId7" Type="http://schemas.openxmlformats.org/officeDocument/2006/relationships/image" Target="../media/image6.png"/><Relationship Id="rId12" Type="http://schemas.openxmlformats.org/officeDocument/2006/relationships/hyperlink" Target="https://softuni.bg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41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s://softuni.bg/forum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40.png"/><Relationship Id="rId14" Type="http://schemas.openxmlformats.org/officeDocument/2006/relationships/image" Target="../media/image4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579812" y="762000"/>
            <a:ext cx="7910299" cy="1095352"/>
          </a:xfrm>
        </p:spPr>
        <p:txBody>
          <a:bodyPr>
            <a:normAutofit/>
          </a:bodyPr>
          <a:lstStyle/>
          <a:p>
            <a:r>
              <a:rPr lang="bg-BG" dirty="0" smtClean="0"/>
              <a:t>Прости пресмятания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579812" y="1992193"/>
            <a:ext cx="7910299" cy="1311301"/>
          </a:xfrm>
        </p:spPr>
        <p:txBody>
          <a:bodyPr>
            <a:normAutofit/>
          </a:bodyPr>
          <a:lstStyle/>
          <a:p>
            <a:r>
              <a:rPr lang="ru-RU" dirty="0"/>
              <a:t>Работа с </a:t>
            </a:r>
            <a:r>
              <a:rPr lang="ru-RU" dirty="0" err="1"/>
              <a:t>конзола</a:t>
            </a:r>
            <a:r>
              <a:rPr lang="ru-RU" dirty="0"/>
              <a:t>, </a:t>
            </a:r>
            <a:r>
              <a:rPr lang="ru-RU" dirty="0" err="1"/>
              <a:t>аритметични</a:t>
            </a:r>
            <a:r>
              <a:rPr lang="ru-RU" dirty="0"/>
              <a:t> операции</a:t>
            </a:r>
            <a:r>
              <a:rPr lang="en-US" dirty="0"/>
              <a:t> </a:t>
            </a:r>
            <a:r>
              <a:rPr lang="bg-BG" dirty="0"/>
              <a:t>с числа</a:t>
            </a:r>
            <a:endParaRPr lang="en-US" dirty="0"/>
          </a:p>
        </p:txBody>
      </p:sp>
      <p:pic>
        <p:nvPicPr>
          <p:cNvPr id="102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5783" y="3219091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12" descr="http://softuni.bg" title="SoftUni Code Wizard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806447" y="3906914"/>
            <a:ext cx="2133598" cy="2341486"/>
          </a:xfrm>
          <a:prstGeom prst="rect">
            <a:avLst/>
          </a:prstGeom>
        </p:spPr>
      </p:pic>
      <p:pic>
        <p:nvPicPr>
          <p:cNvPr id="17" name="Picture 16" descr="http://softuni.org" title="Software University Foundation">
            <a:hlinkClick r:id="rId6" tooltip="Software University Foundation"/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745783" y="2057400"/>
            <a:ext cx="2175525" cy="838552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sp>
        <p:nvSpPr>
          <p:cNvPr id="23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528699"/>
            <a:ext cx="3187613" cy="525135"/>
          </a:xfrm>
        </p:spPr>
        <p:txBody>
          <a:bodyPr/>
          <a:lstStyle/>
          <a:p>
            <a:r>
              <a:rPr lang="bg-BG" noProof="1" smtClean="0"/>
              <a:t>СофтУни</a:t>
            </a:r>
            <a:endParaRPr lang="en-US" noProof="1"/>
          </a:p>
        </p:txBody>
      </p:sp>
      <p:sp>
        <p:nvSpPr>
          <p:cNvPr id="24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4998598"/>
            <a:ext cx="3187614" cy="444343"/>
          </a:xfrm>
        </p:spPr>
        <p:txBody>
          <a:bodyPr/>
          <a:lstStyle/>
          <a:p>
            <a:r>
              <a:rPr lang="bg-BG" noProof="1" smtClean="0"/>
              <a:t>трейнърски</a:t>
            </a:r>
            <a:r>
              <a:rPr lang="bg-BG" dirty="0" smtClean="0"/>
              <a:t> екип</a:t>
            </a:r>
            <a:endParaRPr lang="en-US" dirty="0"/>
          </a:p>
        </p:txBody>
      </p:sp>
      <p:sp>
        <p:nvSpPr>
          <p:cNvPr id="25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760412" y="5403725"/>
            <a:ext cx="3187613" cy="382788"/>
          </a:xfrm>
        </p:spPr>
        <p:txBody>
          <a:bodyPr/>
          <a:lstStyle/>
          <a:p>
            <a:r>
              <a:rPr lang="bg-BG" sz="2000" dirty="0" smtClean="0"/>
              <a:t>Софтуерен университет</a:t>
            </a:r>
            <a:endParaRPr lang="en-US" sz="2000" dirty="0"/>
          </a:p>
        </p:txBody>
      </p:sp>
      <p:sp>
        <p:nvSpPr>
          <p:cNvPr id="26" name="Text Placeholder 11"/>
          <p:cNvSpPr>
            <a:spLocks noGrp="1"/>
          </p:cNvSpPr>
          <p:nvPr>
            <p:ph type="body" sz="quarter" idx="17"/>
          </p:nvPr>
        </p:nvSpPr>
        <p:spPr>
          <a:xfrm>
            <a:off x="760412" y="5744246"/>
            <a:ext cx="3187613" cy="351754"/>
          </a:xfrm>
        </p:spPr>
        <p:txBody>
          <a:bodyPr/>
          <a:lstStyle/>
          <a:p>
            <a:r>
              <a:rPr lang="en-US" sz="1800" dirty="0">
                <a:hlinkClick r:id="rId8"/>
              </a:rPr>
              <a:t>http://</a:t>
            </a:r>
            <a:r>
              <a:rPr lang="en-US" sz="1800" dirty="0" smtClean="0">
                <a:hlinkClick r:id="rId8"/>
              </a:rPr>
              <a:t>softuni.bg</a:t>
            </a:r>
            <a:endParaRPr lang="en-US" sz="1800" dirty="0"/>
          </a:p>
        </p:txBody>
      </p:sp>
      <p:pic>
        <p:nvPicPr>
          <p:cNvPr id="14" name="Picture 4" descr="http://edu.stemjobs.com/wp-content/uploads/2015/05/coding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0837" y="3810000"/>
            <a:ext cx="4388914" cy="2469144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 rot="576164">
            <a:off x="4841724" y="3709530"/>
            <a:ext cx="2510495" cy="7229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bg-BG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Основи на </a:t>
            </a:r>
          </a:p>
          <a:p>
            <a:pPr algn="ctr">
              <a:lnSpc>
                <a:spcPct val="85000"/>
              </a:lnSpc>
            </a:pPr>
            <a:r>
              <a:rPr lang="bg-BG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програмирането</a:t>
            </a:r>
            <a:endParaRPr lang="en-US" b="1" spc="50" dirty="0">
              <a:ln w="9525" cmpd="sng">
                <a:solidFill>
                  <a:srgbClr val="FFA72A"/>
                </a:solidFill>
                <a:prstDash val="solid"/>
              </a:ln>
              <a:solidFill>
                <a:srgbClr val="FFF0D9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idx="1"/>
          </p:nvPr>
        </p:nvSpPr>
        <p:spPr>
          <a:xfrm>
            <a:off x="190413" y="762000"/>
            <a:ext cx="11804822" cy="5959477"/>
          </a:xfrm>
        </p:spPr>
        <p:txBody>
          <a:bodyPr>
            <a:normAutofit/>
          </a:bodyPr>
          <a:lstStyle/>
          <a:p>
            <a:r>
              <a:rPr lang="bg-BG" sz="3200" dirty="0" smtClean="0"/>
              <a:t>Четене на цяло число:</a:t>
            </a:r>
            <a:endParaRPr lang="en-US" sz="3200" dirty="0"/>
          </a:p>
          <a:p>
            <a:pPr lvl="1">
              <a:spcBef>
                <a:spcPts val="1200"/>
              </a:spcBef>
            </a:pPr>
            <a:r>
              <a:rPr lang="bg-BG" sz="3000" dirty="0" smtClean="0"/>
              <a:t>Пример: пресмятане на лице на квадрат със страна </a:t>
            </a:r>
            <a:r>
              <a:rPr lang="bg-BG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а</a:t>
            </a:r>
            <a:r>
              <a:rPr lang="bg-BG" sz="3000" dirty="0" smtClean="0"/>
              <a:t>:</a:t>
            </a:r>
            <a:endParaRPr lang="en-US" sz="30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950259"/>
          </a:xfrm>
        </p:spPr>
        <p:txBody>
          <a:bodyPr/>
          <a:lstStyle/>
          <a:p>
            <a:r>
              <a:rPr lang="bg-BG" dirty="0" smtClean="0"/>
              <a:t>Четене на числа</a:t>
            </a:r>
            <a:endParaRPr lang="en-US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758824" y="2123796"/>
            <a:ext cx="10668000" cy="419191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#include &lt;iostream&gt;</a:t>
            </a:r>
          </a:p>
          <a:p>
            <a:r>
              <a:rPr lang="en-US" sz="28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using namespace std;</a:t>
            </a:r>
          </a:p>
          <a:p>
            <a:endParaRPr lang="en-US" sz="28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en-US" sz="28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main</a:t>
            </a:r>
            <a:r>
              <a:rPr lang="en-US" sz="2800" b="1" dirty="0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(){</a:t>
            </a:r>
            <a:endParaRPr lang="en-US" sz="28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dirty="0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a;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cin &gt;&gt; a;</a:t>
            </a:r>
          </a:p>
          <a:p>
            <a:r>
              <a:rPr lang="en-US" sz="2800" b="1" dirty="0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int </a:t>
            </a:r>
            <a:r>
              <a:rPr lang="en-US" sz="28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area = a * a;</a:t>
            </a:r>
          </a:p>
          <a:p>
            <a:r>
              <a:rPr lang="en-US" sz="2800" b="1" dirty="0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cout </a:t>
            </a:r>
            <a:r>
              <a:rPr lang="en-US" sz="28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&lt;&lt; area &lt;&lt; endl;</a:t>
            </a:r>
          </a:p>
          <a:p>
            <a:r>
              <a:rPr lang="en-US" sz="28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758824" y="6294169"/>
            <a:ext cx="10668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bg-BG" dirty="0" smtClean="0"/>
              <a:t>Тестване на решението: </a:t>
            </a:r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judge.softuni.bg/Contests/Practice/Index/151#0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113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uiExpand="1" build="p"/>
      <p:bldP spid="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idx="1"/>
          </p:nvPr>
        </p:nvSpPr>
        <p:spPr>
          <a:xfrm>
            <a:off x="190413" y="990601"/>
            <a:ext cx="11804822" cy="5730876"/>
          </a:xfrm>
        </p:spPr>
        <p:txBody>
          <a:bodyPr>
            <a:normAutofit/>
          </a:bodyPr>
          <a:lstStyle/>
          <a:p>
            <a:r>
              <a:rPr lang="bg-BG" sz="3200" dirty="0" smtClean="0"/>
              <a:t>Четене на дробно число</a:t>
            </a:r>
            <a:r>
              <a:rPr lang="en-US" sz="3200" dirty="0" smtClean="0"/>
              <a:t> </a:t>
            </a:r>
            <a:r>
              <a:rPr lang="bg-BG" sz="3200" dirty="0" smtClean="0"/>
              <a:t>от конзолата:</a:t>
            </a:r>
            <a:endParaRPr lang="en-US" sz="3200" dirty="0" smtClean="0"/>
          </a:p>
          <a:p>
            <a:pPr lvl="1">
              <a:spcBef>
                <a:spcPts val="1200"/>
              </a:spcBef>
            </a:pPr>
            <a:r>
              <a:rPr lang="bg-BG" sz="3000" dirty="0" smtClean="0"/>
              <a:t>Пример: прехвърляне от инчове в сантиметри:</a:t>
            </a:r>
            <a:endParaRPr lang="en-US" sz="30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Четене на дробно число</a:t>
            </a:r>
            <a:endParaRPr lang="en-US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760412" y="2326505"/>
            <a:ext cx="10668000" cy="405649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#include &lt;iostream&gt;</a:t>
            </a:r>
          </a:p>
          <a:p>
            <a:r>
              <a:rPr lang="en-US" sz="28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using namespace std;</a:t>
            </a:r>
          </a:p>
          <a:p>
            <a:endParaRPr lang="en-US" sz="28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en-US" sz="28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main</a:t>
            </a:r>
            <a:r>
              <a:rPr lang="en-US" sz="2800" b="1" dirty="0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(){</a:t>
            </a:r>
            <a:endParaRPr lang="en-US" sz="28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dirty="0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inches;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cin &gt;&gt; inches;</a:t>
            </a:r>
          </a:p>
          <a:p>
            <a:r>
              <a:rPr lang="en-US" sz="2800" b="1" dirty="0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double </a:t>
            </a:r>
            <a:r>
              <a:rPr lang="en-US" sz="28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centimeters = inches * 2.54;</a:t>
            </a:r>
          </a:p>
          <a:p>
            <a:r>
              <a:rPr lang="en-US" sz="2800" b="1" dirty="0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cout </a:t>
            </a:r>
            <a:r>
              <a:rPr lang="en-US" sz="28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&lt;&lt; centimeters &lt;&lt; endl;</a:t>
            </a:r>
          </a:p>
          <a:p>
            <a:r>
              <a:rPr lang="en-US" sz="28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760412" y="6296823"/>
            <a:ext cx="10668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bg-BG" dirty="0" smtClean="0"/>
              <a:t>Тестване на решението:</a:t>
            </a:r>
            <a:r>
              <a:rPr lang="en-US" dirty="0" smtClean="0"/>
              <a:t> </a:t>
            </a:r>
            <a:r>
              <a:rPr lang="en-US" dirty="0" smtClean="0">
                <a:hlinkClick r:id="rId2"/>
              </a:rPr>
              <a:t>https://judge.softuni.bg/Contests/Practice/Index/529#1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7923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07596" y="5005678"/>
            <a:ext cx="10363200" cy="820600"/>
          </a:xfrm>
        </p:spPr>
        <p:txBody>
          <a:bodyPr/>
          <a:lstStyle/>
          <a:p>
            <a:r>
              <a:rPr lang="bg-BG" dirty="0"/>
              <a:t>Прости операции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757966"/>
            <a:ext cx="10363200" cy="719034"/>
          </a:xfrm>
        </p:spPr>
        <p:txBody>
          <a:bodyPr/>
          <a:lstStyle/>
          <a:p>
            <a:r>
              <a:rPr lang="bg-BG" dirty="0"/>
              <a:t>Работа с текст и числа</a:t>
            </a:r>
            <a:endParaRPr lang="en-US" dirty="0"/>
          </a:p>
        </p:txBody>
      </p:sp>
      <p:pic>
        <p:nvPicPr>
          <p:cNvPr id="7" name="Picture 6" descr="http://softuni.bg" title="SoftUni Code Wizard">
            <a:extLst>
              <a:ext uri="{FF2B5EF4-FFF2-40B4-BE49-F238E27FC236}">
                <a16:creationId xmlns:a16="http://schemas.microsoft.com/office/drawing/2014/main" id="{BD3D44D4-3C2C-4BCA-9AFF-E75BCC4B39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126795" y="2121744"/>
            <a:ext cx="2514598" cy="2759609"/>
          </a:xfrm>
          <a:prstGeom prst="rect">
            <a:avLst/>
          </a:prstGeom>
        </p:spPr>
      </p:pic>
      <p:pic>
        <p:nvPicPr>
          <p:cNvPr id="8" name="Picture 7" descr="http://softuni.bg" title="SoftUni Code Wizard">
            <a:extLst>
              <a:ext uri="{FF2B5EF4-FFF2-40B4-BE49-F238E27FC236}">
                <a16:creationId xmlns:a16="http://schemas.microsoft.com/office/drawing/2014/main" id="{4843EC17-8A43-494F-8CC4-1B55BF161C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8811" y="2118749"/>
            <a:ext cx="2515911" cy="2761049"/>
          </a:xfrm>
          <a:prstGeom prst="rect">
            <a:avLst/>
          </a:prstGeom>
        </p:spPr>
      </p:pic>
      <p:sp>
        <p:nvSpPr>
          <p:cNvPr id="10" name="AutoShape 7">
            <a:extLst>
              <a:ext uri="{FF2B5EF4-FFF2-40B4-BE49-F238E27FC236}">
                <a16:creationId xmlns:a16="http://schemas.microsoft.com/office/drawing/2014/main" id="{D851C59F-5E22-4C7E-AF2F-32D50C58E9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99011" y="1828800"/>
            <a:ext cx="685800" cy="585888"/>
          </a:xfrm>
          <a:prstGeom prst="wedgeRoundRectCallout">
            <a:avLst>
              <a:gd name="adj1" fmla="val -71909"/>
              <a:gd name="adj2" fmla="val 10042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4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+</a:t>
            </a:r>
            <a:endParaRPr lang="bg-BG" sz="44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12" name="AutoShape 7">
            <a:extLst>
              <a:ext uri="{FF2B5EF4-FFF2-40B4-BE49-F238E27FC236}">
                <a16:creationId xmlns:a16="http://schemas.microsoft.com/office/drawing/2014/main" id="{87BCAD9E-2514-4028-9571-1EFFDFBB2A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92394" y="1807029"/>
            <a:ext cx="685800" cy="585888"/>
          </a:xfrm>
          <a:prstGeom prst="wedgeRoundRectCallout">
            <a:avLst>
              <a:gd name="adj1" fmla="val 52959"/>
              <a:gd name="adj2" fmla="val 9794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5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-</a:t>
            </a:r>
            <a:endParaRPr lang="bg-BG" sz="54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9035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idx="1"/>
          </p:nvPr>
        </p:nvSpPr>
        <p:spPr>
          <a:xfrm>
            <a:off x="190413" y="1524000"/>
            <a:ext cx="11804822" cy="5197476"/>
          </a:xfrm>
        </p:spPr>
        <p:txBody>
          <a:bodyPr>
            <a:normAutofit/>
          </a:bodyPr>
          <a:lstStyle/>
          <a:p>
            <a:r>
              <a:rPr lang="ru-RU" sz="3600" dirty="0"/>
              <a:t>Да се </a:t>
            </a:r>
            <a:r>
              <a:rPr lang="ru-RU" sz="3600" dirty="0" err="1"/>
              <a:t>напише</a:t>
            </a:r>
            <a:r>
              <a:rPr lang="ru-RU" sz="3600" dirty="0"/>
              <a:t> </a:t>
            </a:r>
            <a:r>
              <a:rPr lang="ru-RU" sz="3600" dirty="0" err="1"/>
              <a:t>програма</a:t>
            </a:r>
            <a:r>
              <a:rPr lang="ru-RU" sz="3600" dirty="0"/>
              <a:t>, </a:t>
            </a:r>
            <a:r>
              <a:rPr lang="ru-RU" sz="3600" dirty="0" err="1" smtClean="0"/>
              <a:t>която</a:t>
            </a:r>
            <a:r>
              <a:rPr lang="ru-RU" sz="3600" dirty="0" smtClean="0"/>
              <a:t>:</a:t>
            </a:r>
          </a:p>
          <a:p>
            <a:r>
              <a:rPr lang="ru-RU" sz="3600" dirty="0" smtClean="0"/>
              <a:t> </a:t>
            </a:r>
            <a:r>
              <a:rPr lang="ru-RU" sz="3600" dirty="0"/>
              <a:t>Ч</a:t>
            </a:r>
            <a:r>
              <a:rPr lang="ru-RU" sz="3600" dirty="0" smtClean="0"/>
              <a:t>ете </a:t>
            </a:r>
            <a:r>
              <a:rPr lang="ru-RU" sz="3600" dirty="0"/>
              <a:t>от </a:t>
            </a:r>
            <a:r>
              <a:rPr lang="ru-RU" sz="3600" dirty="0" err="1"/>
              <a:t>конзолата</a:t>
            </a:r>
            <a:r>
              <a:rPr lang="en-US" sz="3600" dirty="0"/>
              <a:t> </a:t>
            </a:r>
            <a:r>
              <a:rPr lang="ru-RU" sz="3200" b="1" dirty="0" err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име</a:t>
            </a:r>
            <a:r>
              <a:rPr lang="ru-RU" sz="3600" dirty="0"/>
              <a:t> на </a:t>
            </a:r>
            <a:r>
              <a:rPr lang="ru-RU" sz="3600" dirty="0" err="1"/>
              <a:t>човек</a:t>
            </a:r>
            <a:r>
              <a:rPr lang="ru-RU" sz="3600" dirty="0"/>
              <a:t>, </a:t>
            </a:r>
            <a:r>
              <a:rPr lang="ru-RU" sz="3600" dirty="0" err="1"/>
              <a:t>въведено</a:t>
            </a:r>
            <a:r>
              <a:rPr lang="ru-RU" sz="3600" dirty="0"/>
              <a:t> от потребителя, и </a:t>
            </a:r>
            <a:r>
              <a:rPr lang="ru-RU" sz="3600" dirty="0" err="1"/>
              <a:t>отпечатва</a:t>
            </a:r>
            <a:r>
              <a:rPr lang="ru-RU" sz="3600" dirty="0"/>
              <a:t> </a:t>
            </a:r>
            <a:r>
              <a:rPr lang="bg-BG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Hello, &lt;name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&gt;!</a:t>
            </a:r>
            <a:r>
              <a:rPr lang="bg-BG" sz="32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bg-BG" sz="3600" dirty="0" smtClean="0"/>
              <a:t>, </a:t>
            </a:r>
            <a:r>
              <a:rPr lang="bg-BG" sz="3600" dirty="0"/>
              <a:t>където </a:t>
            </a:r>
            <a:r>
              <a:rPr lang="en-US" sz="3600" dirty="0"/>
              <a:t>&lt;name&gt; </a:t>
            </a:r>
            <a:r>
              <a:rPr lang="ru-RU" sz="3600" dirty="0"/>
              <a:t>е </a:t>
            </a:r>
            <a:r>
              <a:rPr lang="ru-RU" sz="3600" dirty="0" err="1"/>
              <a:t>въведеното</a:t>
            </a:r>
            <a:r>
              <a:rPr lang="ru-RU" sz="3600" dirty="0"/>
              <a:t> </a:t>
            </a:r>
            <a:r>
              <a:rPr lang="ru-RU" sz="3600" dirty="0" err="1"/>
              <a:t>преди</a:t>
            </a:r>
            <a:r>
              <a:rPr lang="ru-RU" sz="3600" dirty="0"/>
              <a:t> </a:t>
            </a:r>
            <a:r>
              <a:rPr lang="ru-RU" sz="3600" dirty="0" err="1"/>
              <a:t>това</a:t>
            </a:r>
            <a:r>
              <a:rPr lang="ru-RU" sz="3600" dirty="0"/>
              <a:t> </a:t>
            </a:r>
            <a:r>
              <a:rPr lang="ru-RU" sz="3600" dirty="0" err="1"/>
              <a:t>име</a:t>
            </a:r>
            <a:r>
              <a:rPr lang="ru-RU" sz="3600" dirty="0"/>
              <a:t>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8815" y="152399"/>
            <a:ext cx="9577597" cy="998721"/>
          </a:xfrm>
        </p:spPr>
        <p:txBody>
          <a:bodyPr/>
          <a:lstStyle/>
          <a:p>
            <a:r>
              <a:rPr lang="bg-BG" dirty="0" smtClean="0"/>
              <a:t>Поздрав по име - пример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260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Поздрав по име - решение</a:t>
            </a:r>
            <a:endParaRPr lang="en-US" dirty="0"/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659943" y="1165773"/>
            <a:ext cx="10668000" cy="493763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#include &lt;iostream&gt;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#include &lt;string&gt;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using namespace std;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3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main()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name;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cin &gt;&gt; name;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cout &lt;&lt; "Hello, " &lt;&lt; name &lt;&lt; "!" &lt;&lt; endl;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it-IT" sz="3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02650" y="6259814"/>
            <a:ext cx="103825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dirty="0"/>
              <a:t>Тестване на </a:t>
            </a:r>
            <a:r>
              <a:rPr lang="bg-BG" dirty="0" smtClean="0"/>
              <a:t>решението</a:t>
            </a:r>
            <a:r>
              <a:rPr lang="en-US" dirty="0" smtClean="0"/>
              <a:t>: </a:t>
            </a:r>
            <a:r>
              <a:rPr lang="en-US" dirty="0" smtClean="0">
                <a:hlinkClick r:id="rId2"/>
              </a:rPr>
              <a:t>https://judge.softuni.bg/Contests/Practice/Index/529#2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3092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Съединяване на текст и число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90413" y="1066801"/>
            <a:ext cx="11804822" cy="5654676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bg-BG" dirty="0" smtClean="0"/>
              <a:t>Съединяване на текст и число</a:t>
            </a:r>
            <a:r>
              <a:rPr lang="en-US" dirty="0"/>
              <a:t> (</a:t>
            </a:r>
            <a:r>
              <a:rPr lang="bg-BG" dirty="0"/>
              <a:t>оператор </a:t>
            </a:r>
            <a:r>
              <a:rPr lang="bg-BG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+</a:t>
            </a:r>
            <a:r>
              <a:rPr lang="en-US" dirty="0"/>
              <a:t>)</a:t>
            </a:r>
            <a:r>
              <a:rPr lang="bg-BG" dirty="0" smtClean="0"/>
              <a:t>:</a:t>
            </a:r>
            <a:endParaRPr lang="en-US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836612" y="1899093"/>
            <a:ext cx="10515601" cy="224676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first_name = "Maria";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last_name = "Ivanova";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age = 19</a:t>
            </a:r>
            <a:r>
              <a:rPr lang="en-US" sz="2800" b="1" dirty="0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dirty="0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cout &lt;&lt;first_name&lt;&lt;" "&lt;&lt;last_name&lt;&lt;" "&lt;&lt;age&lt;&lt; </a:t>
            </a:r>
            <a:r>
              <a:rPr lang="en-US" sz="28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endl</a:t>
            </a:r>
            <a:r>
              <a:rPr lang="en-US" sz="2800" b="1" dirty="0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nn-NO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839379" y="4437343"/>
            <a:ext cx="10515600" cy="224676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a = 1.5;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b = 2.5;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text = "The sum is: 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sum = a + b;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cout &lt;&lt; text &lt;&lt; sum &lt;&lt; endl;</a:t>
            </a:r>
            <a:endParaRPr lang="nn-NO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AutoShape 6">
            <a:extLst>
              <a:ext uri="{FF2B5EF4-FFF2-40B4-BE49-F238E27FC236}">
                <a16:creationId xmlns:a16="http://schemas.microsoft.com/office/drawing/2014/main" id="{3416856D-6CCE-47DA-A468-21B0AF7D8B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66102" y="1607612"/>
            <a:ext cx="4507622" cy="1014767"/>
          </a:xfrm>
          <a:prstGeom prst="wedgeRoundRectCallout">
            <a:avLst>
              <a:gd name="adj1" fmla="val -43449"/>
              <a:gd name="adj2" fmla="val 10803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Резултатът е </a:t>
            </a:r>
            <a:r>
              <a:rPr lang="bg-BG" sz="28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долепяне/конкатенация</a:t>
            </a:r>
            <a:endParaRPr lang="bg-BG" sz="28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32412" y="3642992"/>
            <a:ext cx="3930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Maria Ivanova </a:t>
            </a:r>
            <a:r>
              <a:rPr lang="en-US" sz="2800" b="1" i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19</a:t>
            </a:r>
            <a:endParaRPr lang="en-US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7281924" y="6198256"/>
            <a:ext cx="31422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The sum </a:t>
            </a:r>
            <a:r>
              <a:rPr lang="en-US" sz="2800" b="1" i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 4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724350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  <p:bldP spid="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200"/>
              </a:spcBef>
            </a:pPr>
            <a:r>
              <a:rPr lang="bg-BG" dirty="0" smtClean="0"/>
              <a:t>Събиране на числа</a:t>
            </a:r>
            <a:r>
              <a:rPr lang="en-US" dirty="0" smtClean="0"/>
              <a:t> (</a:t>
            </a:r>
            <a:r>
              <a:rPr lang="bg-BG" dirty="0" smtClean="0"/>
              <a:t>оператор </a:t>
            </a:r>
            <a:r>
              <a:rPr lang="bg-BG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+</a:t>
            </a:r>
            <a:r>
              <a:rPr lang="en-US" dirty="0" smtClean="0"/>
              <a:t>)</a:t>
            </a:r>
            <a:r>
              <a:rPr lang="bg-BG" dirty="0" smtClean="0"/>
              <a:t>:</a:t>
            </a:r>
          </a:p>
          <a:p>
            <a:pPr lvl="1">
              <a:spcBef>
                <a:spcPts val="1200"/>
              </a:spcBef>
            </a:pPr>
            <a:endParaRPr lang="en-US" dirty="0" smtClean="0"/>
          </a:p>
          <a:p>
            <a:pPr lvl="1">
              <a:spcBef>
                <a:spcPts val="1200"/>
              </a:spcBef>
            </a:pPr>
            <a:endParaRPr lang="en-US" dirty="0"/>
          </a:p>
          <a:p>
            <a:pPr>
              <a:spcBef>
                <a:spcPts val="2400"/>
              </a:spcBef>
            </a:pPr>
            <a:r>
              <a:rPr lang="bg-BG" dirty="0" smtClean="0"/>
              <a:t>Изваждане на числа</a:t>
            </a:r>
            <a:r>
              <a:rPr lang="en-US" dirty="0"/>
              <a:t> (</a:t>
            </a:r>
            <a:r>
              <a:rPr lang="bg-BG" dirty="0"/>
              <a:t>оператор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-</a:t>
            </a:r>
            <a:r>
              <a:rPr lang="en-US" dirty="0" smtClean="0"/>
              <a:t>)</a:t>
            </a:r>
            <a:r>
              <a:rPr lang="bg-BG" dirty="0" smtClean="0"/>
              <a:t>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Аритметични операции</a:t>
            </a:r>
            <a:r>
              <a:rPr lang="en-US" dirty="0"/>
              <a:t>:</a:t>
            </a:r>
            <a:r>
              <a:rPr lang="bg-BG" dirty="0"/>
              <a:t> </a:t>
            </a:r>
            <a:r>
              <a:rPr lang="en-US" dirty="0">
                <a:latin typeface="Consolas" panose="020B0609020204030204" pitchFamily="49" charset="0"/>
              </a:rPr>
              <a:t>+</a:t>
            </a:r>
            <a:r>
              <a:rPr lang="en-US" dirty="0"/>
              <a:t> </a:t>
            </a:r>
            <a:r>
              <a:rPr lang="bg-BG" dirty="0"/>
              <a:t>и </a:t>
            </a:r>
            <a:r>
              <a:rPr lang="en-US" dirty="0">
                <a:latin typeface="Consolas" panose="020B0609020204030204" pitchFamily="49" charset="0"/>
              </a:rPr>
              <a:t>-</a:t>
            </a:r>
            <a:endParaRPr lang="en-US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912811" y="1935007"/>
            <a:ext cx="10363202" cy="138499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</a:t>
            </a:r>
            <a:r>
              <a:rPr lang="nn-NO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nt a = 5;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</a:t>
            </a:r>
            <a:r>
              <a:rPr lang="nn-NO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nt b = 7;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sum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a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b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r>
              <a:rPr lang="en-US" sz="2800" b="1" i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endParaRPr lang="nn-NO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912811" y="4278233"/>
            <a:ext cx="10363202" cy="224676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</a:t>
            </a:r>
            <a:r>
              <a:rPr lang="nn-NO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nt a;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</a:t>
            </a:r>
            <a:r>
              <a:rPr lang="nn-NO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nt b;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cin &gt;&gt; a &gt;&gt; b;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nt result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a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b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endParaRPr lang="en-US" sz="2800" b="1" noProof="1" smtClean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out &lt;&lt; result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&lt;&lt; endl;</a:t>
            </a:r>
            <a:endParaRPr lang="nn-NO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291813" y="2809810"/>
            <a:ext cx="1371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12</a:t>
            </a:r>
            <a:endParaRPr lang="nn-NO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2672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200"/>
              </a:spcBef>
            </a:pPr>
            <a:r>
              <a:rPr lang="bg-BG" dirty="0" smtClean="0"/>
              <a:t>Умножение на числа</a:t>
            </a:r>
            <a:r>
              <a:rPr lang="en-US" dirty="0"/>
              <a:t> (</a:t>
            </a:r>
            <a:r>
              <a:rPr lang="bg-BG" dirty="0"/>
              <a:t>оператор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*</a:t>
            </a:r>
            <a:r>
              <a:rPr lang="en-US" dirty="0" smtClean="0"/>
              <a:t>)</a:t>
            </a:r>
            <a:r>
              <a:rPr lang="bg-BG" dirty="0" smtClean="0"/>
              <a:t>:</a:t>
            </a:r>
          </a:p>
          <a:p>
            <a:pPr lvl="1">
              <a:spcBef>
                <a:spcPts val="1200"/>
              </a:spcBef>
            </a:pPr>
            <a:endParaRPr lang="en-US" dirty="0" smtClean="0"/>
          </a:p>
          <a:p>
            <a:pPr lvl="1">
              <a:spcBef>
                <a:spcPts val="1200"/>
              </a:spcBef>
            </a:pPr>
            <a:endParaRPr lang="en-US" dirty="0"/>
          </a:p>
          <a:p>
            <a:pPr>
              <a:spcBef>
                <a:spcPts val="2400"/>
              </a:spcBef>
            </a:pPr>
            <a:r>
              <a:rPr lang="bg-BG" dirty="0" smtClean="0"/>
              <a:t>Деление на числа</a:t>
            </a:r>
            <a:r>
              <a:rPr lang="en-US" dirty="0"/>
              <a:t> (</a:t>
            </a:r>
            <a:r>
              <a:rPr lang="bg-BG" dirty="0"/>
              <a:t>оператор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/</a:t>
            </a:r>
            <a:r>
              <a:rPr lang="en-US" dirty="0" smtClean="0"/>
              <a:t>)</a:t>
            </a:r>
            <a:r>
              <a:rPr lang="bg-BG" dirty="0" smtClean="0"/>
              <a:t>: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 smtClean="0"/>
              <a:t>Аритметични операции</a:t>
            </a:r>
            <a:r>
              <a:rPr lang="en-US" dirty="0" smtClean="0"/>
              <a:t>:</a:t>
            </a:r>
            <a:r>
              <a:rPr lang="bg-BG" dirty="0" smtClean="0"/>
              <a:t> </a:t>
            </a:r>
            <a:r>
              <a:rPr lang="bg-BG" dirty="0" smtClean="0">
                <a:latin typeface="Consolas" panose="020B0609020204030204" pitchFamily="49" charset="0"/>
              </a:rPr>
              <a:t>*</a:t>
            </a:r>
            <a:r>
              <a:rPr lang="en-US" dirty="0" smtClean="0"/>
              <a:t> </a:t>
            </a:r>
            <a:r>
              <a:rPr lang="bg-BG" dirty="0" smtClean="0"/>
              <a:t>и </a:t>
            </a:r>
            <a:r>
              <a:rPr lang="en-US" dirty="0" smtClean="0">
                <a:latin typeface="Consolas" panose="020B0609020204030204" pitchFamily="49" charset="0"/>
              </a:rPr>
              <a:t>/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911223" y="1932102"/>
            <a:ext cx="10363202" cy="138499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</a:t>
            </a:r>
            <a:r>
              <a:rPr lang="nn-NO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nt a = 5;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</a:t>
            </a:r>
            <a:r>
              <a:rPr lang="nn-NO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nt b = 7;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</a:t>
            </a:r>
            <a:r>
              <a:rPr lang="nn-NO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nt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product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a </a:t>
            </a:r>
            <a:r>
              <a:rPr lang="bg-BG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b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r>
              <a:rPr lang="en-US" sz="28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endParaRPr lang="nn-NO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911223" y="4356318"/>
            <a:ext cx="10363202" cy="181588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</a:t>
            </a:r>
            <a:r>
              <a:rPr lang="nn-NO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nt a = 25;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nt i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a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r>
              <a:rPr lang="en-US" sz="2800" b="1" i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f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a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4.0;</a:t>
            </a:r>
            <a:r>
              <a:rPr lang="en-US" sz="2800" b="1" i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endParaRPr lang="en-US" sz="2800" b="1" i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nt error =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0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endParaRPr lang="nn-NO" sz="2800" b="1" i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982510" y="2792256"/>
            <a:ext cx="1447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35</a:t>
            </a:r>
            <a:endParaRPr lang="nn-NO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875212" y="4741039"/>
            <a:ext cx="62969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bg-BG" sz="28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</a:t>
            </a:r>
            <a:r>
              <a:rPr lang="en-US" sz="28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– дробната част се отрязва</a:t>
            </a:r>
            <a:endParaRPr lang="en-US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4852547" y="5195009"/>
            <a:ext cx="47195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bg-BG" sz="28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6.25 – дробно делене</a:t>
            </a:r>
            <a:endParaRPr lang="en-US" sz="2800" dirty="0"/>
          </a:p>
        </p:txBody>
      </p:sp>
      <p:sp>
        <p:nvSpPr>
          <p:cNvPr id="10" name="TextBox 9"/>
          <p:cNvSpPr txBox="1"/>
          <p:nvPr/>
        </p:nvSpPr>
        <p:spPr>
          <a:xfrm>
            <a:off x="4852547" y="5646887"/>
            <a:ext cx="5715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bg-BG" sz="28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Грешка: деление на 0</a:t>
            </a:r>
            <a:endParaRPr lang="nn-NO" sz="2800" b="1" i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747573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/>
      <p:bldP spid="8" grpId="0"/>
      <p:bldP spid="9" grpId="0"/>
      <p:bldP spid="1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При деление на цели числа резултатът е цяло число:</a:t>
            </a:r>
          </a:p>
          <a:p>
            <a:endParaRPr lang="bg-BG" dirty="0"/>
          </a:p>
          <a:p>
            <a:endParaRPr lang="bg-BG" dirty="0" smtClean="0"/>
          </a:p>
          <a:p>
            <a:pPr>
              <a:spcBef>
                <a:spcPts val="3000"/>
              </a:spcBef>
            </a:pPr>
            <a:r>
              <a:rPr lang="bg-BG" dirty="0" smtClean="0"/>
              <a:t>При деление на дробни числа резултатът е дробно число: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Особености при деление</a:t>
            </a:r>
            <a:r>
              <a:rPr lang="en-US" dirty="0" smtClean="0"/>
              <a:t> </a:t>
            </a:r>
            <a:r>
              <a:rPr lang="bg-BG" dirty="0" smtClean="0"/>
              <a:t>на числа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33436" y="1967805"/>
            <a:ext cx="10518776" cy="138499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</a:t>
            </a:r>
            <a:r>
              <a:rPr lang="nn-NO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nt a = 25;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out &lt;&lt; a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&lt;&lt; endl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r>
              <a:rPr lang="en-US" sz="2800" b="1" i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out &lt;&lt; a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0 &lt;&lt; endl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endParaRPr lang="nn-NO" sz="2800" b="1" i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833436" y="4343400"/>
            <a:ext cx="10518776" cy="181588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a = 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15</a:t>
            </a:r>
            <a:r>
              <a:rPr lang="nn-NO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out &lt;&lt; a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2.0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&lt;&lt; endl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r>
              <a:rPr lang="en-US" sz="2800" b="1" i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out &lt;&lt; a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0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.0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&lt;&lt; endl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endParaRPr lang="bg-BG" sz="2800" b="1" i="1" noProof="1" smtClean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out &lt;&lt; 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0.0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0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.0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&lt;&lt; endl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endParaRPr lang="nn-NO" sz="2800" b="1" i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942012" y="2398693"/>
            <a:ext cx="511390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bg-BG" sz="28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Целочислен резултат: 6</a:t>
            </a:r>
            <a:endParaRPr lang="en-US" sz="2800" b="1" i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endParaRPr lang="en-US" sz="2800" dirty="0"/>
          </a:p>
        </p:txBody>
      </p:sp>
      <p:sp>
        <p:nvSpPr>
          <p:cNvPr id="8" name="TextBox 7"/>
          <p:cNvSpPr txBox="1"/>
          <p:nvPr/>
        </p:nvSpPr>
        <p:spPr>
          <a:xfrm>
            <a:off x="5942012" y="2827099"/>
            <a:ext cx="471956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bg-BG" sz="28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Грешка: деление на 0</a:t>
            </a:r>
            <a:endParaRPr lang="nn-NO" sz="2800" b="1" i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endParaRPr lang="en-US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6625142" y="5601549"/>
            <a:ext cx="471956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2800" b="1" i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Грешка: деление </a:t>
            </a:r>
            <a:r>
              <a:rPr lang="bg-BG" sz="28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на 0</a:t>
            </a:r>
            <a:endParaRPr lang="nn-NO" sz="2800" b="1" i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endParaRPr lang="en-US" sz="2800" dirty="0"/>
          </a:p>
        </p:txBody>
      </p:sp>
      <p:sp>
        <p:nvSpPr>
          <p:cNvPr id="10" name="TextBox 9"/>
          <p:cNvSpPr txBox="1"/>
          <p:nvPr/>
        </p:nvSpPr>
        <p:spPr>
          <a:xfrm>
            <a:off x="6632105" y="5191203"/>
            <a:ext cx="47195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bg-BG" sz="28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Грешка</a:t>
            </a:r>
            <a:r>
              <a:rPr lang="bg-BG" sz="2800" b="1" i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деление </a:t>
            </a:r>
            <a:r>
              <a:rPr lang="bg-BG" sz="28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на </a:t>
            </a:r>
            <a:r>
              <a:rPr lang="bg-BG" sz="2800" b="1" i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</a:t>
            </a:r>
            <a:endParaRPr lang="nn-NO" sz="2800" b="1" i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628896" y="4757556"/>
            <a:ext cx="47195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bg-BG" sz="28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Дробен резултат: </a:t>
            </a:r>
            <a:r>
              <a:rPr lang="bg-BG" sz="2800" b="1" i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7.5</a:t>
            </a:r>
            <a:endParaRPr lang="en-US" sz="2800" b="1" i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4902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/>
      <p:bldP spid="8" grpId="0"/>
      <p:bldP spid="9" grpId="0"/>
      <p:bldP spid="10" grpId="0"/>
      <p:bldP spid="1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В програмирането можем да пресмятаме числени изрази</a:t>
            </a:r>
          </a:p>
          <a:p>
            <a:endParaRPr lang="bg-BG" dirty="0" smtClean="0"/>
          </a:p>
          <a:p>
            <a:pPr>
              <a:spcBef>
                <a:spcPts val="1200"/>
              </a:spcBef>
            </a:pPr>
            <a:r>
              <a:rPr lang="bg-BG" dirty="0" smtClean="0"/>
              <a:t>Изчисляване на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лице на трапец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Числени изрази</a:t>
            </a:r>
            <a:endParaRPr lang="en-US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912811" y="1907711"/>
            <a:ext cx="10363202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nt expr = (3 + 5) * (4 – 2);</a:t>
            </a:r>
            <a:endParaRPr lang="nn-NO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912811" y="3187521"/>
            <a:ext cx="10363202" cy="293618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b1;</a:t>
            </a: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</a:t>
            </a:r>
            <a:r>
              <a:rPr lang="it-IT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ouble b2;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</a:t>
            </a:r>
            <a:r>
              <a:rPr lang="it-IT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ouble h;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</a:t>
            </a:r>
            <a:r>
              <a:rPr lang="it-IT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 &gt;&gt; b1 &gt;&gt; b2 &gt;&gt; h;</a:t>
            </a: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</a:t>
            </a:r>
            <a:r>
              <a:rPr lang="it-IT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ouble area 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(b1 + b2) * h / </a:t>
            </a:r>
            <a:r>
              <a:rPr lang="it-IT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it-IT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</a:t>
            </a:r>
            <a:r>
              <a:rPr lang="it-IT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out &lt;&lt; area &lt;&lt; endl;</a:t>
            </a: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58824" y="6224118"/>
            <a:ext cx="10668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bg-BG" dirty="0" smtClean="0"/>
              <a:t>Тестване на решението:</a:t>
            </a:r>
            <a:r>
              <a:rPr lang="en-US" dirty="0" smtClean="0"/>
              <a:t> </a:t>
            </a:r>
            <a:r>
              <a:rPr lang="en-US" dirty="0" smtClean="0">
                <a:hlinkClick r:id="rId2"/>
              </a:rPr>
              <a:t>https://judge.softuni.bg/Contests/Practice/Index/529#4</a:t>
            </a:r>
            <a:r>
              <a:rPr lang="en-US" dirty="0" smtClean="0"/>
              <a:t>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440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</a:schemeClr>
                </a:solidFill>
                <a:hlinkClick r:id="rId2"/>
              </a:rPr>
              <a:t>sli.do</a:t>
            </a:r>
            <a:r>
              <a:rPr lang="en-US" sz="6000" b="1" dirty="0"/>
              <a:t/>
            </a:r>
            <a:br>
              <a:rPr lang="en-US" sz="6000" b="1" dirty="0"/>
            </a:br>
            <a:r>
              <a:rPr lang="en-US" sz="11500" b="1" dirty="0" smtClean="0"/>
              <a:t>#TODO</a:t>
            </a:r>
            <a:endParaRPr lang="bg-BG" sz="11500" b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Have a Question?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8633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5279">
            <a:off x="1056949" y="621380"/>
            <a:ext cx="5018930" cy="138543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perspectiveHeroicExtremeRightFacing">
              <a:rot lat="449630" lon="20136790" rev="256842"/>
            </a:camera>
            <a:lightRig rig="threePt" dir="t"/>
          </a:scene3d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12813" y="4879798"/>
            <a:ext cx="10363200" cy="820600"/>
          </a:xfrm>
        </p:spPr>
        <p:txBody>
          <a:bodyPr/>
          <a:lstStyle/>
          <a:p>
            <a:r>
              <a:rPr lang="bg-BG" dirty="0" smtClean="0"/>
              <a:t>Задачи с прости изчисления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757966"/>
            <a:ext cx="10363200" cy="719034"/>
          </a:xfrm>
        </p:spPr>
        <p:txBody>
          <a:bodyPr/>
          <a:lstStyle/>
          <a:p>
            <a:r>
              <a:rPr lang="bg-BG" dirty="0" smtClean="0"/>
              <a:t>Работа на живо в клас (</a:t>
            </a:r>
            <a:r>
              <a:rPr lang="bg-BG" noProof="1" smtClean="0"/>
              <a:t>лаб</a:t>
            </a:r>
            <a:r>
              <a:rPr lang="bg-BG" dirty="0" smtClean="0"/>
              <a:t>)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31835">
            <a:off x="3956717" y="1148417"/>
            <a:ext cx="5692770" cy="161783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perspectiveHeroicExtremeRightFacing">
              <a:rot lat="449630" lon="20136790" rev="256842"/>
            </a:camera>
            <a:lightRig rig="threePt" dir="t"/>
          </a:scene3d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9100" y="2304279"/>
            <a:ext cx="5562600" cy="159067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perspectiveHeroicExtremeRightFacing">
              <a:rot lat="449630" lon="20136790" rev="256842"/>
            </a:camera>
            <a:lightRig rig="threePt" dir="t"/>
          </a:scene3d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362474">
            <a:off x="5174306" y="2485273"/>
            <a:ext cx="5448300" cy="145732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perspectiveHeroicExtremeLeftFacing">
              <a:rot lat="425555" lon="1161734" rev="21304858"/>
            </a:camera>
            <a:lightRig rig="threePt" dir="t"/>
          </a:scene3d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345859">
            <a:off x="3426084" y="3338615"/>
            <a:ext cx="4775978" cy="127609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perspectiveHeroicExtremeRightFacing">
              <a:rot lat="449630" lon="20136790" rev="256842"/>
            </a:camera>
            <a:lightRig rig="threePt" dir="t"/>
          </a:scene3d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652581">
            <a:off x="6218956" y="697151"/>
            <a:ext cx="5298339" cy="158121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52990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47511" y="5011982"/>
            <a:ext cx="10363200" cy="820600"/>
          </a:xfrm>
        </p:spPr>
        <p:txBody>
          <a:bodyPr/>
          <a:lstStyle/>
          <a:p>
            <a:r>
              <a:rPr lang="bg-BG" dirty="0"/>
              <a:t>Печатане на екрана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757966"/>
            <a:ext cx="10363200" cy="719034"/>
          </a:xfrm>
        </p:spPr>
        <p:txBody>
          <a:bodyPr/>
          <a:lstStyle/>
          <a:p>
            <a:r>
              <a:rPr lang="bg-BG" dirty="0"/>
              <a:t>Форматиране на изход</a:t>
            </a:r>
            <a:endParaRPr lang="en-US" dirty="0"/>
          </a:p>
        </p:txBody>
      </p:sp>
      <p:pic>
        <p:nvPicPr>
          <p:cNvPr id="9" name="Picture 8" descr="http://softuni.bg" title="SoftUni Code Wizard">
            <a:extLst>
              <a:ext uri="{FF2B5EF4-FFF2-40B4-BE49-F238E27FC236}">
                <a16:creationId xmlns:a16="http://schemas.microsoft.com/office/drawing/2014/main" id="{210C7B0B-0195-4185-BE61-084D74622A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132012" y="2252373"/>
            <a:ext cx="2514598" cy="2759609"/>
          </a:xfrm>
          <a:prstGeom prst="rect">
            <a:avLst/>
          </a:prstGeom>
        </p:spPr>
      </p:pic>
      <p:pic>
        <p:nvPicPr>
          <p:cNvPr id="10" name="Picture 9" descr="http://softuni.bg" title="SoftUni Code Wizard">
            <a:extLst>
              <a:ext uri="{FF2B5EF4-FFF2-40B4-BE49-F238E27FC236}">
                <a16:creationId xmlns:a16="http://schemas.microsoft.com/office/drawing/2014/main" id="{A006F017-44D7-408E-881F-9ABBC401CD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9812" y="2157657"/>
            <a:ext cx="2515911" cy="2761049"/>
          </a:xfrm>
          <a:prstGeom prst="rect">
            <a:avLst/>
          </a:prstGeom>
        </p:spPr>
      </p:pic>
      <p:sp>
        <p:nvSpPr>
          <p:cNvPr id="12" name="AutoShape 7">
            <a:extLst>
              <a:ext uri="{FF2B5EF4-FFF2-40B4-BE49-F238E27FC236}">
                <a16:creationId xmlns:a16="http://schemas.microsoft.com/office/drawing/2014/main" id="{F1322732-37FA-4B1D-A0BF-E5075E2CF8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1411" y="1643435"/>
            <a:ext cx="2133601" cy="787781"/>
          </a:xfrm>
          <a:prstGeom prst="wedgeRoundRectCallout">
            <a:avLst>
              <a:gd name="adj1" fmla="val -60344"/>
              <a:gd name="adj2" fmla="val 9032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6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c</a:t>
            </a:r>
            <a:r>
              <a:rPr lang="en-US" sz="36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out </a:t>
            </a:r>
            <a:endParaRPr lang="bg-BG" sz="36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13" name="AutoShape 7">
            <a:extLst>
              <a:ext uri="{FF2B5EF4-FFF2-40B4-BE49-F238E27FC236}">
                <a16:creationId xmlns:a16="http://schemas.microsoft.com/office/drawing/2014/main" id="{3016B4F3-F8CF-4F99-9C37-71DA2175CA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99290" y="2804208"/>
            <a:ext cx="1885722" cy="827970"/>
          </a:xfrm>
          <a:prstGeom prst="wedgeRoundRectCallout">
            <a:avLst>
              <a:gd name="adj1" fmla="val 64021"/>
              <a:gd name="adj2" fmla="val -4950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endl</a:t>
            </a:r>
            <a:endParaRPr lang="bg-BG" sz="32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4560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idx="1"/>
          </p:nvPr>
        </p:nvSpPr>
        <p:spPr>
          <a:xfrm>
            <a:off x="190413" y="838200"/>
            <a:ext cx="11804822" cy="5883277"/>
          </a:xfrm>
        </p:spPr>
        <p:txBody>
          <a:bodyPr>
            <a:normAutofit/>
          </a:bodyPr>
          <a:lstStyle/>
          <a:p>
            <a:r>
              <a:rPr lang="bg-BG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При печат на текст, числа и други данни, можем да ги съединим, използвайки</a:t>
            </a:r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bg-BG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функцията </a:t>
            </a:r>
            <a:r>
              <a:rPr lang="en-US" sz="3600" b="1" dirty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printf</a:t>
            </a:r>
          </a:p>
          <a:p>
            <a:endParaRPr 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Съединяване на текст и числа</a:t>
            </a:r>
            <a:endParaRPr lang="en-US" dirty="0"/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760412" y="2114885"/>
            <a:ext cx="10806000" cy="424731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#include &lt;iostream&gt;</a:t>
            </a:r>
          </a:p>
          <a:p>
            <a:r>
              <a:rPr lang="en-US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#include &lt;string&gt;</a:t>
            </a:r>
          </a:p>
          <a:p>
            <a:r>
              <a:rPr lang="en-US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using namespace std;</a:t>
            </a:r>
          </a:p>
          <a:p>
            <a:endParaRPr lang="en-US" sz="3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en-US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main(){</a:t>
            </a:r>
          </a:p>
          <a:p>
            <a:r>
              <a:rPr lang="bg-BG" sz="3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3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</a:t>
            </a:r>
            <a:r>
              <a:rPr lang="en-US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first_name;</a:t>
            </a:r>
          </a:p>
          <a:p>
            <a:r>
              <a:rPr lang="bg-BG" sz="3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3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</a:t>
            </a:r>
            <a:r>
              <a:rPr lang="en-US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last_name;</a:t>
            </a:r>
          </a:p>
          <a:p>
            <a:r>
              <a:rPr lang="bg-BG" sz="3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3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</a:t>
            </a:r>
            <a:r>
              <a:rPr lang="en-US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town;</a:t>
            </a:r>
          </a:p>
          <a:p>
            <a:r>
              <a:rPr lang="bg-BG" sz="3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3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</a:t>
            </a:r>
            <a:r>
              <a:rPr lang="en-US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age</a:t>
            </a:r>
            <a:r>
              <a:rPr lang="en-US" sz="3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endParaRPr lang="en-US" sz="3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60412" y="6374452"/>
            <a:ext cx="10668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bg-BG" dirty="0" smtClean="0"/>
              <a:t>Тестване на решението:</a:t>
            </a:r>
            <a:r>
              <a:rPr lang="en-US" dirty="0" smtClean="0"/>
              <a:t> </a:t>
            </a:r>
            <a:r>
              <a:rPr lang="en-US" dirty="0" smtClean="0">
                <a:hlinkClick r:id="rId2"/>
              </a:rPr>
              <a:t>https://judge.softuni.bg/Contests/Practice/Index/529#3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1310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227012" y="1219200"/>
            <a:ext cx="11506200" cy="501675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cin </a:t>
            </a: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&gt;&gt; first_name &gt;&gt; last_name &gt;&gt; town &gt;&gt; age;</a:t>
            </a:r>
          </a:p>
          <a:p>
            <a:endParaRPr 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printf</a:t>
            </a: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("You are %s %s %s %d \n",</a:t>
            </a:r>
          </a:p>
          <a:p>
            <a:r>
              <a:rPr 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first_name.c_str</a:t>
            </a: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(), </a:t>
            </a:r>
            <a:endParaRPr lang="en-US" sz="3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last_name.c_str</a:t>
            </a: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(), </a:t>
            </a:r>
            <a:endParaRPr lang="en-US" sz="3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town.c_str</a:t>
            </a: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(), </a:t>
            </a:r>
            <a:endParaRPr lang="en-US" sz="3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age);</a:t>
            </a:r>
          </a:p>
          <a:p>
            <a:endParaRPr 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return </a:t>
            </a: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0;</a:t>
            </a:r>
          </a:p>
          <a:p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it-IT" sz="3200" b="1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6860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В програмирането можем да закръгляме дробни числа</a:t>
            </a:r>
            <a:endParaRPr lang="en-US" dirty="0"/>
          </a:p>
          <a:p>
            <a:pPr lvl="1"/>
            <a:r>
              <a:rPr lang="bg-BG" dirty="0" smtClean="0"/>
              <a:t>Закръгляне </a:t>
            </a:r>
            <a:r>
              <a:rPr lang="bg-BG" dirty="0"/>
              <a:t>до следващо (по-голямо) цяло число:</a:t>
            </a:r>
          </a:p>
          <a:p>
            <a:pPr lvl="1"/>
            <a:endParaRPr lang="bg-BG" dirty="0"/>
          </a:p>
          <a:p>
            <a:pPr marL="377887" lvl="1" indent="0">
              <a:buNone/>
            </a:pPr>
            <a:endParaRPr lang="en-US" dirty="0"/>
          </a:p>
          <a:p>
            <a:pPr marL="377887" lvl="1" indent="0">
              <a:buNone/>
            </a:pPr>
            <a:endParaRPr lang="en-US" dirty="0" smtClean="0"/>
          </a:p>
          <a:p>
            <a:pPr lvl="1"/>
            <a:r>
              <a:rPr lang="bg-BG" dirty="0" smtClean="0"/>
              <a:t>Закръгляне </a:t>
            </a:r>
            <a:r>
              <a:rPr lang="bg-BG" dirty="0"/>
              <a:t>до предишно (по-малко) цяло число:</a:t>
            </a:r>
            <a:endParaRPr lang="en-US" dirty="0"/>
          </a:p>
          <a:p>
            <a:pPr lvl="1"/>
            <a:endParaRPr lang="en-US" dirty="0"/>
          </a:p>
          <a:p>
            <a:pPr marL="0" indent="0">
              <a:buNone/>
            </a:pPr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Закръгляне </a:t>
            </a:r>
            <a:r>
              <a:rPr lang="bg-BG" dirty="0"/>
              <a:t>на числа</a:t>
            </a:r>
            <a:endParaRPr lang="en-US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911223" y="2689307"/>
            <a:ext cx="10363202" cy="138499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#include &lt;cmath&gt;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800" b="1" noProof="1" smtClean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up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ceil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(23.45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		</a:t>
            </a:r>
            <a:r>
              <a:rPr lang="en-US" sz="2800" b="1" i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up = 24</a:t>
            </a:r>
            <a:endParaRPr lang="nn-NO" sz="2800" b="1" i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26A2756D-9649-47BD-976B-7CCC79097F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8566" y="5181600"/>
            <a:ext cx="10363202" cy="138499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#include &lt;cmath&gt;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800" b="1" noProof="1" smtClean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down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loor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(45.67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		</a:t>
            </a:r>
            <a:r>
              <a:rPr lang="en-US" sz="2800" b="1" i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down = 45</a:t>
            </a:r>
            <a:endParaRPr lang="nn-NO" sz="2800" b="1" i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39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28601"/>
            <a:ext cx="11995235" cy="6492876"/>
          </a:xfrm>
        </p:spPr>
        <p:txBody>
          <a:bodyPr/>
          <a:lstStyle/>
          <a:p>
            <a:pPr marL="304747" lvl="1" indent="-304747">
              <a:buClr>
                <a:srgbClr val="F2B254"/>
              </a:buClr>
              <a:buSzPct val="100000"/>
            </a:pPr>
            <a:r>
              <a:rPr lang="bg-BG" dirty="0"/>
              <a:t>Закръгляне </a:t>
            </a:r>
            <a:r>
              <a:rPr lang="bg-BG" dirty="0" smtClean="0"/>
              <a:t>до 1, 2 или 3 знак след десетичната запетя:</a:t>
            </a:r>
            <a:endParaRPr lang="bg-BG" dirty="0"/>
          </a:p>
          <a:p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BB099F2-E289-4CB2-B7E6-3E8A40B886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6812" y="900803"/>
            <a:ext cx="10363202" cy="569386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#include &lt;iomanip&gt;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800" b="1" noProof="1" smtClean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one = 112.345;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i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112.3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i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cout </a:t>
            </a:r>
            <a:r>
              <a:rPr lang="en-US" sz="28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&lt;&lt; fixed &lt;&lt; </a:t>
            </a:r>
            <a:r>
              <a:rPr lang="en-US" sz="2800" b="1" i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setprecision(1) &lt;&lt; one &lt;&lt; endl;</a:t>
            </a:r>
            <a:endParaRPr lang="en-US" sz="2800" b="1" i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800" b="1" noProof="1" smtClean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two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123.456;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i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123.46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cout &lt;&lt; fixed &lt;&lt; </a:t>
            </a:r>
            <a:r>
              <a:rPr lang="en-US" sz="2800" b="1" i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setprecision(2) &lt;&lt; two &lt;&lt; </a:t>
            </a:r>
            <a:r>
              <a:rPr lang="en-US" sz="28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endl</a:t>
            </a:r>
            <a:r>
              <a:rPr lang="en-US" sz="2800" b="1" i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endParaRPr lang="en-US" sz="2800" b="1" i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800" b="1" noProof="1" smtClean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three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566.7899;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</a:t>
            </a:r>
            <a:endParaRPr lang="en-US" sz="2800" b="1" noProof="1" smtClean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i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566.790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cout &lt;&lt; fixed &lt;&lt; </a:t>
            </a:r>
            <a:r>
              <a:rPr lang="en-US" sz="2800" b="1" i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setprecision(3) &lt;&lt; three &lt;&lt; </a:t>
            </a:r>
            <a:r>
              <a:rPr lang="en-US" sz="28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endl</a:t>
            </a:r>
            <a:r>
              <a:rPr lang="en-US" sz="2800" b="1" i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endParaRPr lang="en-US" sz="2800" b="1" i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AutoShape 6">
            <a:extLst>
              <a:ext uri="{FF2B5EF4-FFF2-40B4-BE49-F238E27FC236}">
                <a16:creationId xmlns:a16="http://schemas.microsoft.com/office/drawing/2014/main" id="{3416856D-6CCE-47DA-A468-21B0AF7D8B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99212" y="1219200"/>
            <a:ext cx="5257799" cy="810600"/>
          </a:xfrm>
          <a:prstGeom prst="wedgeRoundRectCallout">
            <a:avLst>
              <a:gd name="adj1" fmla="val -43233"/>
              <a:gd name="adj2" fmla="val 8141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Брой числа </a:t>
            </a:r>
            <a:r>
              <a:rPr lang="bg-BG" sz="28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след десетичната запетая</a:t>
            </a:r>
            <a:endParaRPr lang="bg-BG" sz="28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10666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08014" y="4879798"/>
            <a:ext cx="10972798" cy="820600"/>
          </a:xfrm>
        </p:spPr>
        <p:txBody>
          <a:bodyPr/>
          <a:lstStyle/>
          <a:p>
            <a:r>
              <a:rPr lang="bg-BG" dirty="0" smtClean="0"/>
              <a:t>Лица и периметри на фигури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608014" y="5757966"/>
            <a:ext cx="10972798" cy="719034"/>
          </a:xfrm>
        </p:spPr>
        <p:txBody>
          <a:bodyPr/>
          <a:lstStyle/>
          <a:p>
            <a:r>
              <a:rPr lang="bg-BG" dirty="0" smtClean="0"/>
              <a:t>Работа на живо в клас (</a:t>
            </a:r>
            <a:r>
              <a:rPr lang="bg-BG" noProof="1" smtClean="0"/>
              <a:t>лаб</a:t>
            </a:r>
            <a:r>
              <a:rPr lang="bg-BG" dirty="0" smtClean="0"/>
              <a:t>)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2875" y="838200"/>
            <a:ext cx="3258537" cy="1855064"/>
          </a:xfrm>
          <a:prstGeom prst="roundRect">
            <a:avLst>
              <a:gd name="adj" fmla="val 1444"/>
            </a:avLst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9876" y="655228"/>
            <a:ext cx="4699736" cy="188563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6290" y="2651444"/>
            <a:ext cx="2194922" cy="1920556"/>
          </a:xfrm>
          <a:prstGeom prst="roundRect">
            <a:avLst>
              <a:gd name="adj" fmla="val 684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2610" y="2852000"/>
            <a:ext cx="3782401" cy="1872400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08611" y="2483382"/>
            <a:ext cx="5638801" cy="1839454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74511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371600"/>
            <a:ext cx="11804822" cy="5349876"/>
          </a:xfrm>
        </p:spPr>
        <p:txBody>
          <a:bodyPr/>
          <a:lstStyle/>
          <a:p>
            <a:r>
              <a:rPr lang="bg-BG" sz="3600" dirty="0" smtClean="0"/>
              <a:t>Напишете програма, която въвежда радиуса </a:t>
            </a:r>
            <a:r>
              <a:rPr lang="en-US" sz="36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r</a:t>
            </a:r>
            <a:r>
              <a:rPr lang="en-US" sz="3600" dirty="0" smtClean="0"/>
              <a:t> </a:t>
            </a:r>
            <a:r>
              <a:rPr lang="bg-BG" sz="3600" dirty="0" smtClean="0"/>
              <a:t>на кръг и изчислява лицето и периметъра на кръга </a:t>
            </a:r>
            <a:r>
              <a:rPr lang="en-US" sz="3600" dirty="0" smtClean="0"/>
              <a:t>/</a:t>
            </a:r>
            <a:r>
              <a:rPr lang="bg-BG" sz="3600" dirty="0" smtClean="0"/>
              <a:t> окръжността</a:t>
            </a:r>
            <a:endParaRPr lang="en-US" sz="3600" dirty="0" smtClean="0"/>
          </a:p>
          <a:p>
            <a:pPr marL="0" indent="0">
              <a:buNone/>
            </a:pPr>
            <a:endParaRPr lang="bg-BG" sz="3600" dirty="0" smtClean="0"/>
          </a:p>
          <a:p>
            <a:pPr lvl="1"/>
            <a:r>
              <a:rPr lang="bg-BG" sz="3600" dirty="0"/>
              <a:t>Лице = </a:t>
            </a:r>
            <a:r>
              <a:rPr lang="el-GR" sz="36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π</a:t>
            </a:r>
            <a:r>
              <a:rPr lang="bg-BG" sz="3600" dirty="0"/>
              <a:t> * </a:t>
            </a:r>
            <a:r>
              <a:rPr lang="en-US" sz="36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r</a:t>
            </a:r>
            <a:r>
              <a:rPr lang="en-US" sz="3600" dirty="0"/>
              <a:t> * </a:t>
            </a:r>
            <a:r>
              <a:rPr lang="en-US" sz="36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r</a:t>
            </a:r>
            <a:endParaRPr lang="en-US" sz="36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lvl="1"/>
            <a:r>
              <a:rPr lang="bg-BG" sz="3600" dirty="0" smtClean="0"/>
              <a:t>Периметър </a:t>
            </a:r>
            <a:r>
              <a:rPr lang="bg-BG" sz="3600" dirty="0"/>
              <a:t>= </a:t>
            </a:r>
            <a:r>
              <a:rPr lang="bg-BG" sz="36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2</a:t>
            </a:r>
            <a:r>
              <a:rPr lang="bg-BG" sz="3600" dirty="0" smtClean="0"/>
              <a:t> * </a:t>
            </a:r>
            <a:r>
              <a:rPr lang="el-GR" sz="36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π</a:t>
            </a:r>
            <a:r>
              <a:rPr lang="bg-BG" sz="3600" dirty="0" smtClean="0"/>
              <a:t> </a:t>
            </a:r>
            <a:r>
              <a:rPr lang="bg-BG" sz="3600" dirty="0"/>
              <a:t>* </a:t>
            </a:r>
            <a:r>
              <a:rPr lang="en-US" sz="36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r</a:t>
            </a:r>
          </a:p>
          <a:p>
            <a:pPr marL="377887" lvl="1" indent="0">
              <a:buNone/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90413" y="221628"/>
            <a:ext cx="9577597" cy="1110780"/>
          </a:xfrm>
        </p:spPr>
        <p:txBody>
          <a:bodyPr>
            <a:normAutofit/>
          </a:bodyPr>
          <a:lstStyle/>
          <a:p>
            <a:r>
              <a:rPr lang="bg-BG" dirty="0"/>
              <a:t>Периметър </a:t>
            </a:r>
            <a:r>
              <a:rPr lang="bg-BG" dirty="0" smtClean="0"/>
              <a:t>и лице на кръг – пример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799012" y="2945031"/>
            <a:ext cx="644841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l-GR" sz="36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π</a:t>
            </a:r>
            <a:r>
              <a:rPr lang="el-GR" sz="3600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600" dirty="0" smtClean="0"/>
              <a:t>≈</a:t>
            </a:r>
            <a:r>
              <a:rPr lang="bg-BG" sz="3600" dirty="0" smtClean="0"/>
              <a:t> </a:t>
            </a:r>
            <a:r>
              <a:rPr lang="en-US" sz="3600" dirty="0" smtClean="0"/>
              <a:t>3</a:t>
            </a:r>
            <a:r>
              <a:rPr lang="bg-BG" sz="3600" dirty="0" smtClean="0"/>
              <a:t>.</a:t>
            </a:r>
            <a:r>
              <a:rPr lang="en-US" sz="3600" dirty="0" smtClean="0"/>
              <a:t>14159265358979323846</a:t>
            </a:r>
            <a:r>
              <a:rPr lang="bg-BG" sz="3600" dirty="0" smtClean="0"/>
              <a:t>…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671664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3212" y="64289"/>
            <a:ext cx="9577597" cy="1110780"/>
          </a:xfrm>
        </p:spPr>
        <p:txBody>
          <a:bodyPr>
            <a:normAutofit/>
          </a:bodyPr>
          <a:lstStyle/>
          <a:p>
            <a:r>
              <a:rPr lang="bg-BG" dirty="0"/>
              <a:t>Периметър </a:t>
            </a:r>
            <a:r>
              <a:rPr lang="bg-BG" dirty="0" smtClean="0"/>
              <a:t>и лице на кръг – решение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36602" y="1290876"/>
            <a:ext cx="10287000" cy="483209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#include &lt;iostream&gt;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#include &lt;cmath&gt;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using namespace std;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it-IT" sz="3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main() </a:t>
            </a:r>
            <a:r>
              <a:rPr lang="it-IT" sz="3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3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double </a:t>
            </a:r>
            <a:r>
              <a:rPr lang="it-IT" sz="3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radius</a:t>
            </a:r>
            <a:r>
              <a:rPr lang="it-IT" sz="3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endParaRPr lang="it-IT" sz="3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it-IT" sz="3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cin </a:t>
            </a:r>
            <a:r>
              <a:rPr lang="it-IT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&gt;&gt; </a:t>
            </a:r>
            <a:r>
              <a:rPr lang="it-IT" sz="3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radius;</a:t>
            </a:r>
            <a:endParaRPr lang="it-IT" sz="3200" b="1" noProof="1" smtClean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	</a:t>
            </a:r>
          </a:p>
        </p:txBody>
      </p:sp>
      <p:sp>
        <p:nvSpPr>
          <p:cNvPr id="7" name="Rectangle 6"/>
          <p:cNvSpPr/>
          <p:nvPr/>
        </p:nvSpPr>
        <p:spPr>
          <a:xfrm>
            <a:off x="936013" y="6370580"/>
            <a:ext cx="10668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bg-BG" dirty="0" smtClean="0"/>
              <a:t>Тестване на решението:</a:t>
            </a:r>
            <a:r>
              <a:rPr lang="en-US" dirty="0" smtClean="0"/>
              <a:t> </a:t>
            </a:r>
            <a:r>
              <a:rPr lang="en-US" dirty="0" smtClean="0">
                <a:hlinkClick r:id="rId2"/>
              </a:rPr>
              <a:t>https://judge.softuni.bg/Contests/Practice/Index/529#5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2940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it-IT" sz="3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023098" y="1295400"/>
            <a:ext cx="10515600" cy="435811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dirty="0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double </a:t>
            </a:r>
            <a:r>
              <a:rPr lang="en-US" sz="32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</a:t>
            </a:r>
            <a:r>
              <a:rPr lang="en-US" sz="3200" b="1" dirty="0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 </a:t>
            </a:r>
            <a:r>
              <a:rPr lang="en-US" sz="32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3.14159265359;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dirty="0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double </a:t>
            </a:r>
            <a:r>
              <a:rPr lang="en-US" sz="32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area = </a:t>
            </a:r>
            <a:r>
              <a:rPr lang="en-US" sz="3200" b="1" dirty="0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pi </a:t>
            </a:r>
            <a:r>
              <a:rPr lang="en-US" sz="32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 </a:t>
            </a:r>
            <a:r>
              <a:rPr lang="en-US" sz="3200" b="1" dirty="0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radius </a:t>
            </a:r>
            <a:r>
              <a:rPr lang="en-US" sz="32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 </a:t>
            </a:r>
            <a:r>
              <a:rPr lang="en-US" sz="3200" b="1" dirty="0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radius;</a:t>
            </a:r>
            <a:endParaRPr lang="en-US" sz="32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32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dirty="0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double </a:t>
            </a:r>
            <a:r>
              <a:rPr lang="en-US" sz="32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perimeter = 2 * </a:t>
            </a:r>
            <a:r>
              <a:rPr lang="en-US" sz="32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</a:t>
            </a:r>
            <a:r>
              <a:rPr lang="en-US" sz="3200" b="1" dirty="0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 * radius;</a:t>
            </a:r>
            <a:endParaRPr lang="en-US" sz="32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dirty="0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cout </a:t>
            </a:r>
            <a:r>
              <a:rPr lang="en-US" sz="32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&lt;&lt; area &lt;&lt; endl;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dirty="0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cout </a:t>
            </a:r>
            <a:r>
              <a:rPr lang="en-US" sz="32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&lt;&lt; perimeter &lt;&lt; endl;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it-IT" sz="3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349383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 smtClean="0"/>
              <a:t>Съдържание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4" y="1191467"/>
            <a:ext cx="8097481" cy="5530010"/>
          </a:xfrm>
        </p:spPr>
        <p:txBody>
          <a:bodyPr>
            <a:normAutofit/>
          </a:bodyPr>
          <a:lstStyle/>
          <a:p>
            <a:pPr marL="514350" lvl="0" indent="-514350">
              <a:buFont typeface="+mj-lt"/>
              <a:buAutoNum type="arabicPeriod"/>
            </a:pPr>
            <a:r>
              <a:rPr lang="bg-BG" dirty="0"/>
              <a:t>Променливи и типове </a:t>
            </a:r>
            <a:r>
              <a:rPr lang="bg-BG" dirty="0" smtClean="0"/>
              <a:t>данни</a:t>
            </a:r>
          </a:p>
          <a:p>
            <a:pPr marL="514350" lvl="0" indent="-514350">
              <a:buFont typeface="+mj-lt"/>
              <a:buAutoNum type="arabicPeriod"/>
            </a:pPr>
            <a:r>
              <a:rPr lang="bg-BG" dirty="0" smtClean="0"/>
              <a:t>Четене на потребителски вход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bg-BG" dirty="0" smtClean="0"/>
              <a:t>Прости операции</a:t>
            </a:r>
            <a:endParaRPr lang="en-US" dirty="0" smtClean="0"/>
          </a:p>
          <a:p>
            <a:pPr marL="723900" lvl="1" indent="-368300"/>
            <a:r>
              <a:rPr lang="bg-BG" dirty="0" smtClean="0"/>
              <a:t>Работа с текст</a:t>
            </a:r>
          </a:p>
          <a:p>
            <a:pPr marL="723900" lvl="1" indent="-368300"/>
            <a:r>
              <a:rPr lang="bg-BG" dirty="0" smtClean="0"/>
              <a:t>Работа с числа</a:t>
            </a:r>
            <a:endParaRPr lang="en-US" dirty="0"/>
          </a:p>
          <a:p>
            <a:pPr marL="514350" lvl="0" indent="-514350">
              <a:buFont typeface="+mj-lt"/>
              <a:buAutoNum type="arabicPeriod"/>
            </a:pPr>
            <a:r>
              <a:rPr lang="bg-BG" dirty="0" smtClean="0"/>
              <a:t>Печатане на екрана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7895" y="1752600"/>
            <a:ext cx="3191183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4419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sz="3200" dirty="0" smtClean="0">
                <a:solidFill>
                  <a:schemeClr val="tx2">
                    <a:lumMod val="75000"/>
                  </a:schemeClr>
                </a:solidFill>
              </a:rPr>
              <a:t>Правоъгълник</a:t>
            </a:r>
            <a:r>
              <a:rPr lang="bg-BG" sz="3200" dirty="0" smtClean="0"/>
              <a:t> е зададен с координатите</a:t>
            </a:r>
            <a:r>
              <a:rPr lang="en-US" sz="3200" dirty="0" smtClean="0"/>
              <a:t/>
            </a:r>
            <a:br>
              <a:rPr lang="en-US" sz="3200" dirty="0" smtClean="0"/>
            </a:br>
            <a:r>
              <a:rPr lang="bg-BG" sz="3200" dirty="0" smtClean="0"/>
              <a:t>на два от своите срещуположни ъгъла</a:t>
            </a:r>
            <a:endParaRPr lang="en-US" sz="3200" dirty="0" smtClean="0"/>
          </a:p>
          <a:p>
            <a:pPr lvl="1"/>
            <a:r>
              <a:rPr lang="bg-BG" sz="3000" dirty="0" smtClean="0"/>
              <a:t>Да се пресметнат </a:t>
            </a:r>
            <a:r>
              <a:rPr lang="bg-BG" sz="3000" dirty="0" smtClean="0">
                <a:solidFill>
                  <a:schemeClr val="tx2">
                    <a:lumMod val="75000"/>
                  </a:schemeClr>
                </a:solidFill>
              </a:rPr>
              <a:t>площта</a:t>
            </a:r>
            <a:r>
              <a:rPr lang="bg-BG" sz="3000" dirty="0" smtClean="0"/>
              <a:t> и </a:t>
            </a:r>
            <a:r>
              <a:rPr lang="bg-BG" sz="3000" dirty="0" smtClean="0">
                <a:solidFill>
                  <a:schemeClr val="tx2">
                    <a:lumMod val="75000"/>
                  </a:schemeClr>
                </a:solidFill>
              </a:rPr>
              <a:t>периметъра</a:t>
            </a:r>
            <a:r>
              <a:rPr lang="bg-BG" sz="3000" dirty="0" smtClean="0"/>
              <a:t> му</a:t>
            </a:r>
            <a:endParaRPr lang="en-US" sz="30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sz="3700" dirty="0" smtClean="0"/>
              <a:t>Лице на правоъгълник в равнината – пример</a:t>
            </a:r>
            <a:endParaRPr lang="en-US" sz="3700" dirty="0"/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1812" y="3200400"/>
            <a:ext cx="3158031" cy="2763277"/>
          </a:xfrm>
          <a:prstGeom prst="roundRect">
            <a:avLst>
              <a:gd name="adj" fmla="val 684"/>
            </a:avLst>
          </a:prstGeom>
        </p:spPr>
      </p:pic>
    </p:spTree>
    <p:extLst>
      <p:ext uri="{BB962C8B-B14F-4D97-AF65-F5344CB8AC3E}">
        <p14:creationId xmlns:p14="http://schemas.microsoft.com/office/powerpoint/2010/main" val="80794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50812" y="40443"/>
            <a:ext cx="9577597" cy="1110780"/>
          </a:xfrm>
        </p:spPr>
        <p:txBody>
          <a:bodyPr>
            <a:normAutofit/>
          </a:bodyPr>
          <a:lstStyle/>
          <a:p>
            <a:r>
              <a:rPr lang="bg-BG" sz="3700" dirty="0" smtClean="0"/>
              <a:t>Лице на правоъгълник в равнината – решение</a:t>
            </a:r>
            <a:endParaRPr lang="en-US" sz="3700" dirty="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84212" y="1224025"/>
            <a:ext cx="10324262" cy="496751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#include &lt;iostream&gt;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#include &lt;cmath&gt;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using namespace std;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it-IT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main()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double x1, y1, x2, y2;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cin &gt;&gt; x1 &gt;&gt; y1 &gt;&gt; x2 &gt;&gt; y2</a:t>
            </a:r>
            <a:r>
              <a:rPr lang="it-IT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endParaRPr lang="it-IT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double area = abs(x2 - x1) * abs(y1 - y2);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double </a:t>
            </a:r>
            <a:r>
              <a:rPr lang="it-IT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perimeter </a:t>
            </a: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2 * (abs(x2 - x1) + abs(y1 - y2));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cout &lt;&lt; area &lt;&lt; endl;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cout &lt;&lt; </a:t>
            </a:r>
            <a:r>
              <a:rPr lang="it-IT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perimeter </a:t>
            </a: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&lt;&lt; endl</a:t>
            </a:r>
            <a:r>
              <a:rPr lang="it-IT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it-IT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13099" y="6215973"/>
            <a:ext cx="120396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2600" dirty="0"/>
              <a:t>Тестване на </a:t>
            </a:r>
            <a:r>
              <a:rPr lang="bg-BG" sz="2600" dirty="0" smtClean="0"/>
              <a:t>решението</a:t>
            </a:r>
            <a:r>
              <a:rPr lang="en-US" sz="2600" dirty="0" smtClean="0"/>
              <a:t>: </a:t>
            </a:r>
            <a:r>
              <a:rPr lang="en-US" sz="2600" dirty="0" smtClean="0">
                <a:hlinkClick r:id="rId2"/>
              </a:rPr>
              <a:t>https://judge.softuni.bg/Contests/Practice/Index/529#6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4128959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2" y="914401"/>
            <a:ext cx="11804822" cy="6256520"/>
          </a:xfrm>
        </p:spPr>
        <p:txBody>
          <a:bodyPr>
            <a:normAutofit/>
          </a:bodyPr>
          <a:lstStyle/>
          <a:p>
            <a:r>
              <a:rPr lang="bg-BG" sz="3200" dirty="0" smtClean="0"/>
              <a:t>Въвеждане на текст</a:t>
            </a:r>
            <a:endParaRPr lang="en-US" sz="3200" dirty="0" smtClean="0"/>
          </a:p>
          <a:p>
            <a:endParaRPr lang="bg-BG" sz="3200" dirty="0" smtClean="0"/>
          </a:p>
          <a:p>
            <a:endParaRPr lang="en-US" sz="3200" dirty="0" smtClean="0"/>
          </a:p>
          <a:p>
            <a:r>
              <a:rPr lang="bg-BG" sz="3200" dirty="0" smtClean="0"/>
              <a:t>Въвеждане на число</a:t>
            </a:r>
          </a:p>
          <a:p>
            <a:endParaRPr lang="en-US" sz="3200" dirty="0" smtClean="0"/>
          </a:p>
          <a:p>
            <a:endParaRPr lang="en-US" sz="3200" dirty="0" smtClean="0"/>
          </a:p>
          <a:p>
            <a:r>
              <a:rPr lang="bg-BG" sz="3200" dirty="0" smtClean="0"/>
              <a:t>Пресмятания с числа: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+</a:t>
            </a:r>
            <a:r>
              <a:rPr lang="en-US" sz="3200" dirty="0" smtClean="0"/>
              <a:t>,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-</a:t>
            </a:r>
            <a:r>
              <a:rPr lang="en-US" sz="3200" dirty="0" smtClean="0"/>
              <a:t>,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*</a:t>
            </a:r>
            <a:r>
              <a:rPr lang="en-US" sz="3200" dirty="0" smtClean="0"/>
              <a:t>,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/</a:t>
            </a:r>
            <a:r>
              <a:rPr lang="en-US" sz="3200" dirty="0"/>
              <a:t>,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()</a:t>
            </a:r>
          </a:p>
          <a:p>
            <a:endParaRPr lang="en-US" sz="3200" dirty="0"/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Какво научихме днес?</a:t>
            </a:r>
            <a:endParaRPr lang="en-US" dirty="0"/>
          </a:p>
        </p:txBody>
      </p:sp>
      <p:pic>
        <p:nvPicPr>
          <p:cNvPr id="7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3945" y="1151121"/>
            <a:ext cx="3360667" cy="2493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5"/>
          <p:cNvSpPr>
            <a:spLocks noChangeArrowheads="1"/>
          </p:cNvSpPr>
          <p:nvPr/>
        </p:nvSpPr>
        <p:spPr bwMode="auto">
          <a:xfrm>
            <a:off x="630346" y="1570167"/>
            <a:ext cx="6858000" cy="138499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#include &lt;string&gt;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str</a:t>
            </a:r>
            <a:r>
              <a:rPr lang="nn-NO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</a:t>
            </a:r>
            <a:r>
              <a:rPr lang="nn-NO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 &gt;&gt; str;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Rectangle 5"/>
          <p:cNvSpPr>
            <a:spLocks noChangeArrowheads="1"/>
          </p:cNvSpPr>
          <p:nvPr/>
        </p:nvSpPr>
        <p:spPr bwMode="auto">
          <a:xfrm>
            <a:off x="643998" y="3687598"/>
            <a:ext cx="8078788" cy="95410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nt num</a:t>
            </a:r>
            <a:r>
              <a:rPr lang="nn-NO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</a:t>
            </a:r>
            <a:r>
              <a:rPr lang="nn-NO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 &gt;&gt; num;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2" name="Rectangle 5"/>
          <p:cNvSpPr>
            <a:spLocks noChangeArrowheads="1"/>
          </p:cNvSpPr>
          <p:nvPr/>
        </p:nvSpPr>
        <p:spPr bwMode="auto">
          <a:xfrm>
            <a:off x="630346" y="5791170"/>
            <a:ext cx="9297988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nt sum </a:t>
            </a:r>
            <a:r>
              <a:rPr lang="nn-NO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5 </a:t>
            </a:r>
            <a:r>
              <a:rPr lang="bg-BG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3</a:t>
            </a:r>
            <a:r>
              <a:rPr lang="nn-NO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7190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10" grpId="0" animBg="1"/>
      <p:bldP spid="11" grpId="0" animBg="1"/>
      <p:bldP spid="12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Прости пресмятания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https://softuni.bg/courses/programming-basics/</a:t>
            </a:r>
            <a:endParaRPr lang="en-US" dirty="0"/>
          </a:p>
        </p:txBody>
      </p:sp>
      <p:pic>
        <p:nvPicPr>
          <p:cNvPr id="16" name="Picture 15">
            <a:hlinkClick r:id="rId4"/>
          </p:cNvPr>
          <p:cNvPicPr>
            <a:picLocks noChangeAspect="1"/>
          </p:cNvPicPr>
          <p:nvPr/>
        </p:nvPicPr>
        <p:blipFill rotWithShape="1">
          <a:blip r:embed="rId5"/>
          <a:srcRect l="-16203" r="-16203"/>
          <a:stretch/>
        </p:blipFill>
        <p:spPr>
          <a:xfrm>
            <a:off x="303212" y="1246226"/>
            <a:ext cx="2763622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8" name="Picture 17">
            <a:hlinkClick r:id="rId6"/>
          </p:cNvPr>
          <p:cNvPicPr>
            <a:picLocks noChangeAspect="1"/>
          </p:cNvPicPr>
          <p:nvPr/>
        </p:nvPicPr>
        <p:blipFill rotWithShape="1">
          <a:blip r:embed="rId7"/>
          <a:srcRect l="-5908" r="-5908"/>
          <a:stretch/>
        </p:blipFill>
        <p:spPr>
          <a:xfrm>
            <a:off x="3787285" y="1254944"/>
            <a:ext cx="2763621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1" name="Picture 20">
            <a:hlinkClick r:id="rId8"/>
          </p:cNvPr>
          <p:cNvPicPr>
            <a:picLocks noChangeAspect="1"/>
          </p:cNvPicPr>
          <p:nvPr/>
        </p:nvPicPr>
        <p:blipFill rotWithShape="1">
          <a:blip r:embed="rId9"/>
          <a:srcRect l="-25003" r="-25003"/>
          <a:stretch/>
        </p:blipFill>
        <p:spPr>
          <a:xfrm>
            <a:off x="7271357" y="4002018"/>
            <a:ext cx="4614255" cy="949046"/>
          </a:xfrm>
          <a:prstGeom prst="roundRect">
            <a:avLst>
              <a:gd name="adj" fmla="val 2953"/>
            </a:avLst>
          </a:prstGeom>
          <a:solidFill>
            <a:schemeClr val="tx1"/>
          </a:solidFill>
        </p:spPr>
      </p:pic>
      <p:pic>
        <p:nvPicPr>
          <p:cNvPr id="26" name="Picture 25">
            <a:hlinkClick r:id="rId10"/>
          </p:cNvPr>
          <p:cNvPicPr>
            <a:picLocks noChangeAspect="1"/>
          </p:cNvPicPr>
          <p:nvPr/>
        </p:nvPicPr>
        <p:blipFill rotWithShape="1">
          <a:blip r:embed="rId11"/>
          <a:srcRect l="-705" r="-705"/>
          <a:stretch/>
        </p:blipFill>
        <p:spPr>
          <a:xfrm>
            <a:off x="7271357" y="5375554"/>
            <a:ext cx="4614255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7" name="Picture 26">
            <a:hlinkClick r:id="rId12"/>
          </p:cNvPr>
          <p:cNvPicPr>
            <a:picLocks noChangeAspect="1"/>
          </p:cNvPicPr>
          <p:nvPr/>
        </p:nvPicPr>
        <p:blipFill rotWithShape="1">
          <a:blip r:embed="rId13"/>
          <a:srcRect t="-66530" b="-59505"/>
          <a:stretch/>
        </p:blipFill>
        <p:spPr>
          <a:xfrm>
            <a:off x="7271357" y="2619763"/>
            <a:ext cx="4614255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8" name="Picture 27">
            <a:hlinkClick r:id="rId14"/>
          </p:cNvPr>
          <p:cNvPicPr>
            <a:picLocks noChangeAspect="1"/>
          </p:cNvPicPr>
          <p:nvPr/>
        </p:nvPicPr>
        <p:blipFill rotWithShape="1">
          <a:blip r:embed="rId15"/>
          <a:srcRect l="-14709" r="-14709"/>
          <a:stretch/>
        </p:blipFill>
        <p:spPr>
          <a:xfrm>
            <a:off x="303212" y="5375554"/>
            <a:ext cx="2763622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9" name="Picture 28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787284" y="5375554"/>
            <a:ext cx="2763622" cy="949046"/>
          </a:xfrm>
          <a:prstGeom prst="roundRect">
            <a:avLst>
              <a:gd name="adj" fmla="val 3159"/>
            </a:avLst>
          </a:prstGeom>
        </p:spPr>
      </p:pic>
      <p:pic>
        <p:nvPicPr>
          <p:cNvPr id="30" name="Picture 29">
            <a:hlinkClick r:id="rId18"/>
          </p:cNvPr>
          <p:cNvPicPr>
            <a:picLocks noChangeAspect="1"/>
          </p:cNvPicPr>
          <p:nvPr/>
        </p:nvPicPr>
        <p:blipFill rotWithShape="1">
          <a:blip r:embed="rId19"/>
          <a:srcRect l="-9951" r="-9951"/>
          <a:stretch/>
        </p:blipFill>
        <p:spPr>
          <a:xfrm>
            <a:off x="7271357" y="1246226"/>
            <a:ext cx="4614254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3063290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bg-BG" dirty="0" smtClean="0"/>
              <a:t>Настоящият курс </a:t>
            </a:r>
            <a:r>
              <a:rPr lang="en-US" dirty="0" smtClean="0"/>
              <a:t>(</a:t>
            </a:r>
            <a:r>
              <a:rPr lang="bg-BG" dirty="0" smtClean="0"/>
              <a:t>слайдове</a:t>
            </a:r>
            <a:r>
              <a:rPr lang="en-US" dirty="0" smtClean="0"/>
              <a:t>, </a:t>
            </a:r>
            <a:r>
              <a:rPr lang="bg-BG" dirty="0" smtClean="0"/>
              <a:t>примери</a:t>
            </a:r>
            <a:r>
              <a:rPr lang="en-US" dirty="0" smtClean="0"/>
              <a:t>, </a:t>
            </a:r>
            <a:r>
              <a:rPr lang="bg-BG" dirty="0" smtClean="0"/>
              <a:t>видео</a:t>
            </a:r>
            <a:r>
              <a:rPr lang="en-US" dirty="0" smtClean="0"/>
              <a:t>, </a:t>
            </a:r>
            <a:r>
              <a:rPr lang="bg-BG" dirty="0" smtClean="0"/>
              <a:t>задачи и др.</a:t>
            </a:r>
            <a:r>
              <a:rPr lang="en-US" dirty="0" smtClean="0"/>
              <a:t>)</a:t>
            </a:r>
            <a:r>
              <a:rPr lang="bg-BG" dirty="0" smtClean="0"/>
              <a:t> се разпространяват под свободен лиценз </a:t>
            </a:r>
            <a:r>
              <a:rPr lang="en-US" dirty="0" smtClean="0"/>
              <a:t>"</a:t>
            </a:r>
            <a:r>
              <a:rPr lang="en-US" dirty="0" smtClean="0">
                <a:hlinkClick r:id="rId3"/>
              </a:rPr>
              <a:t>Creative </a:t>
            </a:r>
            <a:r>
              <a:rPr lang="en-US" dirty="0">
                <a:hlinkClick r:id="rId3"/>
              </a:rPr>
              <a:t>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4.0 </a:t>
            </a:r>
            <a:r>
              <a:rPr lang="en-US" dirty="0" smtClean="0">
                <a:hlinkClick r:id="rId3"/>
              </a:rPr>
              <a:t>International</a:t>
            </a:r>
            <a:r>
              <a:rPr lang="en-US" dirty="0" smtClean="0"/>
              <a:t>"</a:t>
            </a:r>
            <a:endParaRPr lang="bg-BG" dirty="0" smtClean="0"/>
          </a:p>
          <a:p>
            <a:endParaRPr lang="bg-BG" sz="2400" dirty="0"/>
          </a:p>
          <a:p>
            <a:endParaRPr lang="bg-BG" sz="2400" dirty="0" smtClean="0"/>
          </a:p>
          <a:p>
            <a:endParaRPr lang="bg-BG" sz="2400" dirty="0" smtClean="0"/>
          </a:p>
          <a:p>
            <a:endParaRPr lang="bg-BG" sz="2400" dirty="0"/>
          </a:p>
          <a:p>
            <a:pPr>
              <a:spcBef>
                <a:spcPts val="1800"/>
              </a:spcBef>
            </a:pPr>
            <a:r>
              <a:rPr lang="bg-BG" sz="2400" dirty="0" smtClean="0"/>
              <a:t>Благодарности</a:t>
            </a:r>
            <a:r>
              <a:rPr lang="en-US" sz="2400" dirty="0" smtClean="0"/>
              <a:t>: </a:t>
            </a:r>
            <a:r>
              <a:rPr lang="bg-BG" sz="2400" dirty="0" smtClean="0"/>
              <a:t>настоящият материал може да съдържа части от следните източници</a:t>
            </a:r>
            <a:endParaRPr lang="en-US" sz="2400" dirty="0" smtClean="0"/>
          </a:p>
          <a:p>
            <a:pPr lvl="1"/>
            <a:r>
              <a:rPr lang="bg-BG" sz="2000" dirty="0" smtClean="0"/>
              <a:t>Книга </a:t>
            </a:r>
            <a:r>
              <a:rPr lang="en-US" sz="2000" dirty="0" smtClean="0"/>
              <a:t>"</a:t>
            </a:r>
            <a:r>
              <a:rPr lang="bg-BG" sz="2000" dirty="0" smtClean="0">
                <a:hlinkClick r:id="rId4"/>
              </a:rPr>
              <a:t>Основи на програмирането със </a:t>
            </a:r>
            <a:r>
              <a:rPr lang="en-US" sz="2000" dirty="0" smtClean="0">
                <a:hlinkClick r:id="rId4"/>
              </a:rPr>
              <a:t>C#"</a:t>
            </a:r>
            <a:r>
              <a:rPr lang="bg-BG" sz="2000" dirty="0" smtClean="0"/>
              <a:t> от Светлин Наков и колектив с лиценз</a:t>
            </a:r>
            <a:r>
              <a:rPr lang="en-US" sz="2000" dirty="0" smtClean="0"/>
              <a:t> </a:t>
            </a:r>
            <a:r>
              <a:rPr lang="en-US" sz="2000" dirty="0" smtClean="0">
                <a:hlinkClick r:id="rId5"/>
              </a:rPr>
              <a:t>CC-BY-SA</a:t>
            </a:r>
            <a:endParaRPr lang="bg-BG" sz="2000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 smtClean="0"/>
              <a:t>Лиценз</a:t>
            </a:r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07637" y="3462620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5485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04426" y="103188"/>
            <a:ext cx="8869723" cy="936625"/>
          </a:xfrm>
        </p:spPr>
        <p:txBody>
          <a:bodyPr>
            <a:normAutofit/>
          </a:bodyPr>
          <a:lstStyle/>
          <a:p>
            <a:r>
              <a:rPr lang="bg-BG" dirty="0" smtClean="0"/>
              <a:t>Безплатни обучения в </a:t>
            </a:r>
            <a:r>
              <a:rPr lang="bg-BG" noProof="1" smtClean="0"/>
              <a:t>СофтУни</a:t>
            </a:r>
            <a:endParaRPr lang="bg-BG" noProof="1"/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27012" y="1594411"/>
            <a:ext cx="9429532" cy="4598987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bg-BG" sz="3200" dirty="0" smtClean="0"/>
              <a:t>Фондация "Софтуерен университет" </a:t>
            </a:r>
            <a:r>
              <a:rPr lang="en-US" sz="3200" dirty="0" smtClean="0"/>
              <a:t>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bg-BG" sz="3200" dirty="0" smtClean="0"/>
              <a:t>Софтуерен университет </a:t>
            </a:r>
            <a:r>
              <a:rPr lang="en-US" sz="3200" dirty="0" smtClean="0"/>
              <a:t>– </a:t>
            </a:r>
            <a:r>
              <a:rPr lang="bg-BG" sz="3200" dirty="0" smtClean="0"/>
              <a:t>качествено образование, професия и работа за софтуерни инженери</a:t>
            </a:r>
            <a:endParaRPr lang="en-US" sz="3200" dirty="0"/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bg-BG" noProof="1" smtClean="0"/>
              <a:t>СофтУни</a:t>
            </a:r>
            <a:r>
              <a:rPr lang="bg-BG" dirty="0" smtClean="0"/>
              <a:t> </a:t>
            </a:r>
            <a:r>
              <a:rPr lang="en-US" dirty="0" smtClean="0"/>
              <a:t>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 smtClean="0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bg-BG" noProof="1" smtClean="0"/>
              <a:t>СофтУни форуми</a:t>
            </a:r>
            <a:r>
              <a:rPr lang="en-US" noProof="1" smtClean="0"/>
              <a:t> – </a:t>
            </a:r>
            <a:r>
              <a:rPr lang="en-US" dirty="0">
                <a:hlinkClick r:id="rId6"/>
              </a:rPr>
              <a:t>forum.softuni.bg</a:t>
            </a:r>
            <a:endParaRPr lang="en-US" noProof="1"/>
          </a:p>
        </p:txBody>
      </p:sp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359" t="-15226" r="-5359" b="-15226"/>
          <a:stretch/>
        </p:blipFill>
        <p:spPr>
          <a:xfrm>
            <a:off x="9510966" y="1021562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8"/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129404" y="3939722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10"/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3202" y="5295450"/>
            <a:ext cx="970156" cy="965726"/>
          </a:xfrm>
          <a:prstGeom prst="rect">
            <a:avLst/>
          </a:prstGeom>
        </p:spPr>
      </p:pic>
      <p:pic>
        <p:nvPicPr>
          <p:cNvPr id="14" name="Picture 13" descr="http://softuni.bg" title="Software University">
            <a:hlinkClick r:id="rId12" tooltip="Software University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0268" y="2120708"/>
            <a:ext cx="1701050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9" name="Picture 8">
            <a:hlinkClick r:id="rId4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932612" y="3213098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276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12813" y="4879798"/>
            <a:ext cx="10363200" cy="820600"/>
          </a:xfrm>
        </p:spPr>
        <p:txBody>
          <a:bodyPr/>
          <a:lstStyle/>
          <a:p>
            <a:r>
              <a:rPr lang="bg-BG" dirty="0"/>
              <a:t>Променливи и типове данни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757966"/>
            <a:ext cx="10363200" cy="719034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A0A821A-27B2-407E-B66E-C7EA073B43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2012" y="1524000"/>
            <a:ext cx="7620000" cy="315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155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56013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dirty="0" smtClean="0"/>
              <a:t>Компютрите са машини, които обработват данни</a:t>
            </a:r>
            <a:endParaRPr lang="en-US" dirty="0"/>
          </a:p>
          <a:p>
            <a:pPr lvl="1"/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Данните</a:t>
            </a:r>
            <a:r>
              <a:rPr lang="en-US" dirty="0" smtClean="0"/>
              <a:t> </a:t>
            </a:r>
            <a:r>
              <a:rPr lang="bg-BG" dirty="0" smtClean="0"/>
              <a:t>се записват в компютърната памет в</a:t>
            </a:r>
            <a:r>
              <a:rPr lang="en-US" dirty="0" smtClean="0"/>
              <a:t>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променливи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Променливите</a:t>
            </a:r>
            <a:r>
              <a:rPr lang="bg-BG" dirty="0" smtClean="0"/>
              <a:t> имат</a:t>
            </a:r>
            <a:r>
              <a:rPr lang="en-US" dirty="0" smtClean="0"/>
              <a:t>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име</a:t>
            </a:r>
            <a:r>
              <a:rPr lang="en-US" dirty="0" smtClean="0"/>
              <a:t>,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тип</a:t>
            </a:r>
            <a:r>
              <a:rPr lang="bg-BG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и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стойност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bg-BG" dirty="0" smtClean="0"/>
              <a:t>Дефиниране на променлива и присвояване на стойност: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bg-BG" dirty="0" smtClean="0"/>
              <a:t>След обработка данните се записват отново в променливи</a:t>
            </a:r>
            <a:endParaRPr lang="bg-BG" dirty="0"/>
          </a:p>
        </p:txBody>
      </p:sp>
      <p:sp>
        <p:nvSpPr>
          <p:cNvPr id="560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Променливи</a:t>
            </a:r>
            <a:endParaRPr lang="bg-BG" dirty="0"/>
          </a:p>
        </p:txBody>
      </p:sp>
      <p:sp>
        <p:nvSpPr>
          <p:cNvPr id="560132" name="Rectangle 4"/>
          <p:cNvSpPr>
            <a:spLocks noChangeArrowheads="1"/>
          </p:cNvSpPr>
          <p:nvPr/>
        </p:nvSpPr>
        <p:spPr bwMode="auto">
          <a:xfrm>
            <a:off x="3624771" y="4867832"/>
            <a:ext cx="3675062" cy="61938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72000" rIns="180000" bIns="72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count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5;</a:t>
            </a:r>
          </a:p>
        </p:txBody>
      </p:sp>
      <p:sp>
        <p:nvSpPr>
          <p:cNvPr id="560133" name="AutoShape 5"/>
          <p:cNvSpPr>
            <a:spLocks noChangeArrowheads="1"/>
          </p:cNvSpPr>
          <p:nvPr/>
        </p:nvSpPr>
        <p:spPr bwMode="auto">
          <a:xfrm>
            <a:off x="747166" y="4714972"/>
            <a:ext cx="2433727" cy="578882"/>
          </a:xfrm>
          <a:prstGeom prst="wedgeRoundRectCallout">
            <a:avLst>
              <a:gd name="adj1" fmla="val 72797"/>
              <a:gd name="adj2" fmla="val 3116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Декларация</a:t>
            </a:r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60134" name="AutoShape 6"/>
          <p:cNvSpPr>
            <a:spLocks noChangeArrowheads="1"/>
          </p:cNvSpPr>
          <p:nvPr/>
        </p:nvSpPr>
        <p:spPr bwMode="auto">
          <a:xfrm>
            <a:off x="4702050" y="4038600"/>
            <a:ext cx="3721979" cy="578882"/>
          </a:xfrm>
          <a:prstGeom prst="wedgeRoundRectCallout">
            <a:avLst>
              <a:gd name="adj1" fmla="val -44501"/>
              <a:gd name="adj2" fmla="val 11714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Име</a:t>
            </a:r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на променлива</a:t>
            </a:r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60135" name="AutoShape 7"/>
          <p:cNvSpPr>
            <a:spLocks noChangeArrowheads="1"/>
          </p:cNvSpPr>
          <p:nvPr/>
        </p:nvSpPr>
        <p:spPr bwMode="auto">
          <a:xfrm>
            <a:off x="7313612" y="5144700"/>
            <a:ext cx="4114800" cy="578882"/>
          </a:xfrm>
          <a:prstGeom prst="wedgeRoundRectCallout">
            <a:avLst>
              <a:gd name="adj1" fmla="val -68027"/>
              <a:gd name="adj2" fmla="val -4187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Стойност</a:t>
            </a:r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(от </a:t>
            </a:r>
            <a:r>
              <a:rPr lang="bg-BG" sz="28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тип</a:t>
            </a:r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число)</a:t>
            </a:r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7424234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0132" grpId="0" animBg="1"/>
      <p:bldP spid="560133" grpId="0" animBg="1"/>
      <p:bldP spid="560134" grpId="0" animBg="1"/>
      <p:bldP spid="56013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507907" name="Rectangle 3"/>
          <p:cNvSpPr>
            <a:spLocks noGrp="1" noChangeArrowheads="1"/>
          </p:cNvSpPr>
          <p:nvPr>
            <p:ph idx="1"/>
          </p:nvPr>
        </p:nvSpPr>
        <p:spPr>
          <a:xfrm>
            <a:off x="190412" y="1371600"/>
            <a:ext cx="11804822" cy="4960755"/>
          </a:xfrm>
        </p:spPr>
        <p:txBody>
          <a:bodyPr>
            <a:normAutofit/>
          </a:bodyPr>
          <a:lstStyle/>
          <a:p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Променливите </a:t>
            </a:r>
            <a:r>
              <a:rPr lang="bg-BG" dirty="0" smtClean="0"/>
              <a:t>съхраняват стойност от даден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тип</a:t>
            </a:r>
          </a:p>
          <a:p>
            <a:pPr lvl="1"/>
            <a:r>
              <a:rPr lang="bg-BG" dirty="0" smtClean="0"/>
              <a:t>Число, буква, текст (низ), дата, цвят, картинка, списък, …</a:t>
            </a:r>
          </a:p>
          <a:p>
            <a:pPr>
              <a:spcBef>
                <a:spcPts val="1200"/>
              </a:spcBef>
            </a:pP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Типове данни</a:t>
            </a:r>
            <a:r>
              <a:rPr lang="en-US" dirty="0"/>
              <a:t> </a:t>
            </a:r>
            <a:r>
              <a:rPr lang="en-US" dirty="0" smtClean="0"/>
              <a:t>– </a:t>
            </a:r>
            <a:r>
              <a:rPr lang="bg-BG" dirty="0" smtClean="0"/>
              <a:t>примери</a:t>
            </a:r>
            <a:r>
              <a:rPr lang="en-US" dirty="0" smtClean="0"/>
              <a:t>:</a:t>
            </a:r>
            <a:endParaRPr lang="en-US" dirty="0"/>
          </a:p>
          <a:p>
            <a:pPr lvl="1"/>
            <a:r>
              <a:rPr lang="en-US" dirty="0"/>
              <a:t>i</a:t>
            </a:r>
            <a:r>
              <a:rPr lang="en-US" dirty="0" smtClean="0"/>
              <a:t>nt -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ц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яло число</a:t>
            </a:r>
            <a:r>
              <a:rPr lang="en-US" dirty="0" smtClean="0"/>
              <a:t>: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2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3</a:t>
            </a:r>
            <a:r>
              <a:rPr lang="en-US" dirty="0" smtClean="0"/>
              <a:t>,</a:t>
            </a:r>
            <a:r>
              <a:rPr lang="en-US" dirty="0"/>
              <a:t> </a:t>
            </a:r>
            <a:r>
              <a:rPr lang="bg-BG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4</a:t>
            </a:r>
            <a:r>
              <a:rPr lang="en-US" dirty="0" smtClean="0"/>
              <a:t>, </a:t>
            </a:r>
            <a:r>
              <a:rPr lang="bg-BG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5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…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lvl="1"/>
            <a:r>
              <a:rPr lang="en-US" dirty="0"/>
              <a:t>d</a:t>
            </a:r>
            <a:r>
              <a:rPr lang="en-US" dirty="0" smtClean="0"/>
              <a:t>ouble -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д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робно число</a:t>
            </a:r>
            <a:r>
              <a:rPr lang="en-US" dirty="0"/>
              <a:t>: </a:t>
            </a:r>
            <a:r>
              <a:rPr lang="bg-BG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0.5</a:t>
            </a:r>
            <a:r>
              <a:rPr lang="en-US" dirty="0" smtClean="0"/>
              <a:t>, </a:t>
            </a:r>
            <a:r>
              <a:rPr lang="bg-BG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3.14</a:t>
            </a:r>
            <a:r>
              <a:rPr lang="en-US" dirty="0"/>
              <a:t>,</a:t>
            </a:r>
            <a:r>
              <a:rPr lang="bg-BG" dirty="0"/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-1.5</a:t>
            </a:r>
            <a:r>
              <a:rPr lang="en-US" dirty="0" smtClean="0"/>
              <a:t>,</a:t>
            </a:r>
            <a:r>
              <a:rPr lang="bg-BG" dirty="0" smtClean="0"/>
              <a:t>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…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lvl="1"/>
            <a:r>
              <a:rPr lang="en-US" dirty="0"/>
              <a:t>c</a:t>
            </a:r>
            <a:r>
              <a:rPr lang="en-US" dirty="0" smtClean="0"/>
              <a:t>har -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с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имвол</a:t>
            </a:r>
            <a:r>
              <a:rPr lang="en-US" dirty="0" smtClean="0"/>
              <a:t>: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'a'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'b'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'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#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'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…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tring -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т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екст (низ)</a:t>
            </a:r>
            <a:r>
              <a:rPr lang="en-US" dirty="0" smtClean="0"/>
              <a:t>: </a:t>
            </a:r>
            <a:r>
              <a:rPr lang="bg-BG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"Здрасти"</a:t>
            </a:r>
            <a:r>
              <a:rPr lang="en-US" dirty="0" smtClean="0"/>
              <a:t>, </a:t>
            </a:r>
            <a:r>
              <a:rPr lang="bg-BG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"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Hi</a:t>
            </a:r>
            <a:r>
              <a:rPr lang="bg-BG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"</a:t>
            </a:r>
            <a:r>
              <a:rPr lang="en-US" dirty="0" smtClean="0"/>
              <a:t>, </a:t>
            </a:r>
            <a:r>
              <a:rPr lang="bg-BG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"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Banana</a:t>
            </a:r>
            <a:r>
              <a:rPr lang="bg-BG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"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…</a:t>
            </a:r>
            <a:endParaRPr lang="bg-BG" dirty="0" smtClean="0"/>
          </a:p>
        </p:txBody>
      </p:sp>
      <p:sp>
        <p:nvSpPr>
          <p:cNvPr id="5079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Типове данни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844335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9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9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9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9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9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9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9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12813" y="4879798"/>
            <a:ext cx="10363200" cy="820600"/>
          </a:xfrm>
        </p:spPr>
        <p:txBody>
          <a:bodyPr/>
          <a:lstStyle/>
          <a:p>
            <a:r>
              <a:rPr lang="bg-BG" dirty="0" smtClean="0"/>
              <a:t>Четене на потребителски вход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757966"/>
            <a:ext cx="10363200" cy="719034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2573" y="704298"/>
            <a:ext cx="6583680" cy="4114800"/>
          </a:xfrm>
          <a:prstGeom prst="rect">
            <a:avLst/>
          </a:prstGeom>
          <a:effectLst>
            <a:innerShdw blurRad="190500">
              <a:schemeClr val="bg1">
                <a:alpha val="98000"/>
              </a:schemeClr>
            </a:innerShdw>
            <a:softEdge rad="152400"/>
          </a:effectLst>
        </p:spPr>
      </p:pic>
    </p:spTree>
    <p:extLst>
      <p:ext uri="{BB962C8B-B14F-4D97-AF65-F5344CB8AC3E}">
        <p14:creationId xmlns:p14="http://schemas.microsoft.com/office/powerpoint/2010/main" val="3977451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idx="1"/>
          </p:nvPr>
        </p:nvSpPr>
        <p:spPr>
          <a:xfrm>
            <a:off x="190413" y="990601"/>
            <a:ext cx="11804822" cy="5730876"/>
          </a:xfrm>
        </p:spPr>
        <p:txBody>
          <a:bodyPr>
            <a:normAutofit/>
          </a:bodyPr>
          <a:lstStyle/>
          <a:p>
            <a:r>
              <a:rPr lang="bg-BG" sz="3200" dirty="0" smtClean="0"/>
              <a:t>Четене на </a:t>
            </a:r>
            <a:r>
              <a:rPr lang="bg-BG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дума</a:t>
            </a:r>
            <a:r>
              <a:rPr lang="bg-BG" sz="3200" dirty="0" smtClean="0"/>
              <a:t> </a:t>
            </a:r>
            <a:r>
              <a:rPr lang="bg-BG" sz="3200" dirty="0" smtClean="0"/>
              <a:t>(низ) от конзолата:</a:t>
            </a:r>
            <a:endParaRPr lang="en-US" sz="3200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Четене на </a:t>
            </a:r>
            <a:r>
              <a:rPr lang="bg-BG" dirty="0" smtClean="0"/>
              <a:t>дума</a:t>
            </a:r>
            <a:endParaRPr lang="en-US" dirty="0"/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184064" y="1762969"/>
            <a:ext cx="6096000" cy="500444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800" b="1" dirty="0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#include &lt;iostream&gt;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#include &lt;string&gt;</a:t>
            </a:r>
          </a:p>
          <a:p>
            <a:r>
              <a:rPr lang="en-US" sz="2800" b="1" dirty="0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using namespace std;</a:t>
            </a:r>
          </a:p>
          <a:p>
            <a:endParaRPr lang="en-US" sz="2800" b="1" dirty="0" smtClean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en-US" sz="2800" b="1" dirty="0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main(){</a:t>
            </a:r>
          </a:p>
          <a:p>
            <a:r>
              <a:rPr lang="en-US" sz="2800" b="1" dirty="0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cout </a:t>
            </a:r>
            <a:r>
              <a:rPr lang="en-US" sz="28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&lt;&lt; "input:" &lt;&lt; endl;</a:t>
            </a:r>
            <a:endParaRPr lang="en-US" sz="28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string name;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cin &gt;&gt; name;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dirty="0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cout </a:t>
            </a:r>
            <a:r>
              <a:rPr lang="en-US" sz="28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&lt;&lt; "output</a:t>
            </a:r>
            <a:r>
              <a:rPr lang="en-US" sz="2800" b="1" dirty="0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:" </a:t>
            </a:r>
            <a:r>
              <a:rPr lang="en-US" sz="28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&lt;&lt; endl;</a:t>
            </a:r>
            <a:endParaRPr lang="en-US" sz="28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en-US" sz="2800" b="1" dirty="0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cout &lt;&lt; name &lt;&lt; endl;</a:t>
            </a:r>
          </a:p>
          <a:p>
            <a:r>
              <a:rPr lang="en-US" sz="2800" b="1" dirty="0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9212" y="2026262"/>
            <a:ext cx="5476875" cy="394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376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uiExpand="1" build="p"/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990600"/>
            <a:ext cx="11804822" cy="5730877"/>
          </a:xfrm>
        </p:spPr>
        <p:txBody>
          <a:bodyPr/>
          <a:lstStyle/>
          <a:p>
            <a:r>
              <a:rPr lang="bg-BG" sz="3600" dirty="0"/>
              <a:t>Четене на </a:t>
            </a:r>
            <a:r>
              <a:rPr lang="bg-BG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цял ред</a:t>
            </a:r>
            <a:r>
              <a:rPr lang="bg-BG" sz="3600" dirty="0" smtClean="0"/>
              <a:t>(низ</a:t>
            </a:r>
            <a:r>
              <a:rPr lang="bg-BG" sz="3600" dirty="0"/>
              <a:t>) от конзолата:</a:t>
            </a:r>
            <a:endParaRPr lang="en-US" sz="3600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Четене на </a:t>
            </a:r>
            <a:r>
              <a:rPr lang="bg-BG" dirty="0" smtClean="0"/>
              <a:t>текст</a:t>
            </a:r>
            <a:endParaRPr lang="en-US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84064" y="1762969"/>
            <a:ext cx="6096000" cy="500444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800" b="1" dirty="0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#include &lt;iostream&gt;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#include &lt;string&gt;</a:t>
            </a:r>
          </a:p>
          <a:p>
            <a:r>
              <a:rPr lang="en-US" sz="2800" b="1" dirty="0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using namespace std;</a:t>
            </a:r>
          </a:p>
          <a:p>
            <a:endParaRPr lang="en-US" sz="2800" b="1" dirty="0" smtClean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en-US" sz="2800" b="1" dirty="0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main(){</a:t>
            </a:r>
          </a:p>
          <a:p>
            <a:r>
              <a:rPr lang="en-US" sz="2800" b="1" dirty="0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cout </a:t>
            </a:r>
            <a:r>
              <a:rPr lang="en-US" sz="28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&lt;&lt; "input:" &lt;&lt; endl;</a:t>
            </a:r>
            <a:endParaRPr lang="en-US" sz="28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string name;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getline(cin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name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dirty="0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cout </a:t>
            </a:r>
            <a:r>
              <a:rPr lang="en-US" sz="28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&lt;&lt; "output</a:t>
            </a:r>
            <a:r>
              <a:rPr lang="en-US" sz="2800" b="1" dirty="0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:" </a:t>
            </a:r>
            <a:r>
              <a:rPr lang="en-US" sz="28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&lt;&lt; endl;</a:t>
            </a:r>
            <a:endParaRPr lang="en-US" sz="28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en-US" sz="2800" b="1" dirty="0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cout &lt;&lt; name &lt;&lt; endl;</a:t>
            </a:r>
          </a:p>
          <a:p>
            <a:r>
              <a:rPr lang="en-US" sz="2800" b="1" dirty="0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2497" y="2174196"/>
            <a:ext cx="5569087" cy="4181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382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3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Software-University-Foundation</Template>
  <TotalTime>0</TotalTime>
  <Words>1732</Words>
  <Application>Microsoft Office PowerPoint</Application>
  <PresentationFormat>Custom</PresentationFormat>
  <Paragraphs>371</Paragraphs>
  <Slides>35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35</vt:i4>
      </vt:variant>
    </vt:vector>
  </HeadingPairs>
  <TitlesOfParts>
    <vt:vector size="42" baseType="lpstr">
      <vt:lpstr>Arial</vt:lpstr>
      <vt:lpstr>Calibri</vt:lpstr>
      <vt:lpstr>Consolas</vt:lpstr>
      <vt:lpstr>Wingdings</vt:lpstr>
      <vt:lpstr>Wingdings 2</vt:lpstr>
      <vt:lpstr>SoftUni 16x9</vt:lpstr>
      <vt:lpstr>3_SoftUni 16x9</vt:lpstr>
      <vt:lpstr>Прости пресмятания</vt:lpstr>
      <vt:lpstr>Have a Question?</vt:lpstr>
      <vt:lpstr>Съдържание</vt:lpstr>
      <vt:lpstr>Променливи и типове данни</vt:lpstr>
      <vt:lpstr>Променливи</vt:lpstr>
      <vt:lpstr>Типове данни</vt:lpstr>
      <vt:lpstr>Четене на потребителски вход</vt:lpstr>
      <vt:lpstr>Четене на дума</vt:lpstr>
      <vt:lpstr>Четене на текст</vt:lpstr>
      <vt:lpstr>Четене на числа</vt:lpstr>
      <vt:lpstr>Четене на дробно число</vt:lpstr>
      <vt:lpstr>Прости операции</vt:lpstr>
      <vt:lpstr>Поздрав по име - пример</vt:lpstr>
      <vt:lpstr>Поздрав по име - решение</vt:lpstr>
      <vt:lpstr>Съединяване на текст и число</vt:lpstr>
      <vt:lpstr>Аритметични операции: + и -</vt:lpstr>
      <vt:lpstr>Аритметични операции: * и /</vt:lpstr>
      <vt:lpstr>Особености при деление на числа</vt:lpstr>
      <vt:lpstr>Числени изрази</vt:lpstr>
      <vt:lpstr>Задачи с прости изчисления</vt:lpstr>
      <vt:lpstr>Печатане на екрана</vt:lpstr>
      <vt:lpstr>Съединяване на текст и числа</vt:lpstr>
      <vt:lpstr>PowerPoint Presentation</vt:lpstr>
      <vt:lpstr>Закръгляне на числа</vt:lpstr>
      <vt:lpstr>PowerPoint Presentation</vt:lpstr>
      <vt:lpstr>Лица и периметри на фигури</vt:lpstr>
      <vt:lpstr>Периметър и лице на кръг – пример</vt:lpstr>
      <vt:lpstr>Периметър и лице на кръг – решение</vt:lpstr>
      <vt:lpstr>PowerPoint Presentation</vt:lpstr>
      <vt:lpstr>Лице на правоъгълник в равнината – пример</vt:lpstr>
      <vt:lpstr>Лице на правоъгълник в равнината – решение</vt:lpstr>
      <vt:lpstr>Какво научихме днес?</vt:lpstr>
      <vt:lpstr>Прости пресмятания</vt:lpstr>
      <vt:lpstr>Лиценз</vt:lpstr>
      <vt:lpstr>Безплатни обучения в СофтУни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Прости пресмятания</dc:title>
  <dc:subject>Coding 101 Course</dc:subject>
  <dc:creator/>
  <cp:keywords>Sofware University, SoftUni, programming, coding, software development, education, training, course, курс, програмиране, кодене, кодиране, СофтУни</cp:keywords>
  <dc:description>https://softuni.bg/courses/programming-basics/</dc:description>
  <cp:lastModifiedBy/>
  <cp:revision>1</cp:revision>
  <dcterms:created xsi:type="dcterms:W3CDTF">2014-01-02T17:00:34Z</dcterms:created>
  <dcterms:modified xsi:type="dcterms:W3CDTF">2017-09-15T14:55:44Z</dcterms:modified>
  <cp:category>computer programming;programming;C#;програмиране;кодиране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